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5" r:id="rId2"/>
    <p:sldId id="257" r:id="rId3"/>
    <p:sldId id="264" r:id="rId4"/>
    <p:sldId id="273" r:id="rId5"/>
    <p:sldId id="272" r:id="rId6"/>
    <p:sldId id="259" r:id="rId7"/>
    <p:sldId id="274" r:id="rId8"/>
    <p:sldId id="260" r:id="rId9"/>
    <p:sldId id="275" r:id="rId10"/>
    <p:sldId id="276" r:id="rId11"/>
    <p:sldId id="277" r:id="rId12"/>
    <p:sldId id="261" r:id="rId13"/>
    <p:sldId id="262" r:id="rId14"/>
    <p:sldId id="269" r:id="rId15"/>
    <p:sldId id="280" r:id="rId16"/>
    <p:sldId id="278" r:id="rId17"/>
    <p:sldId id="279"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5016" autoAdjust="0"/>
  </p:normalViewPr>
  <p:slideViewPr>
    <p:cSldViewPr snapToGrid="0">
      <p:cViewPr varScale="1">
        <p:scale>
          <a:sx n="92" d="100"/>
          <a:sy n="92" d="100"/>
        </p:scale>
        <p:origin x="86"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BC03C0-E2B9-4162-931A-F16CB01F0932}" type="datetimeFigureOut">
              <a:rPr lang="en-IN" smtClean="0"/>
              <a:pPr/>
              <a:t>11-08-2024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6C82FF-91B5-4657-A806-1DA95BF10D1D}" type="slidenum">
              <a:rPr lang="en-IN" smtClean="0"/>
              <a:pPr/>
              <a:t>‹#›</a:t>
            </a:fld>
            <a:endParaRPr lang="en-IN"/>
          </a:p>
        </p:txBody>
      </p:sp>
    </p:spTree>
    <p:extLst>
      <p:ext uri="{BB962C8B-B14F-4D97-AF65-F5344CB8AC3E}">
        <p14:creationId xmlns:p14="http://schemas.microsoft.com/office/powerpoint/2010/main" val="2663009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ECEAEAAF-8AF4-468F-B91C-F4E3498047C7}" type="slidenum">
              <a:rPr lang="en-US" smtClean="0">
                <a:latin typeface="Arial" pitchFamily="34" charset="0"/>
              </a:rPr>
              <a:pPr/>
              <a:t>1</a:t>
            </a:fld>
            <a:endParaRPr lang="en-US" dirty="0">
              <a:latin typeface="Arial"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US" dirty="0">
              <a:latin typeface="Arial" pitchFamily="34" charset="0"/>
            </a:endParaRPr>
          </a:p>
        </p:txBody>
      </p:sp>
    </p:spTree>
    <p:extLst>
      <p:ext uri="{BB962C8B-B14F-4D97-AF65-F5344CB8AC3E}">
        <p14:creationId xmlns:p14="http://schemas.microsoft.com/office/powerpoint/2010/main" val="165340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1"/>
          <p:cNvSpPr>
            <a:spLocks noGrp="1" noRot="1" noChangeAspect="1" noChangeArrowheads="1" noTextEdit="1"/>
          </p:cNvSpPr>
          <p:nvPr>
            <p:ph type="sldImg"/>
          </p:nvPr>
        </p:nvSpPr>
        <p:spPr>
          <a:xfrm>
            <a:off x="490538" y="1027113"/>
            <a:ext cx="6578600" cy="3700462"/>
          </a:xfrm>
          <a:ln/>
        </p:spPr>
      </p:sp>
      <p:sp>
        <p:nvSpPr>
          <p:cNvPr id="38915" name="Rectangle 2"/>
          <p:cNvSpPr txBox="1">
            <a:spLocks noGrp="1" noChangeArrowheads="1"/>
          </p:cNvSpPr>
          <p:nvPr>
            <p:ph type="body" idx="1"/>
          </p:nvPr>
        </p:nvSpPr>
        <p:spPr>
          <a:xfrm>
            <a:off x="1169988" y="5086350"/>
            <a:ext cx="5226050" cy="4108450"/>
          </a:xfrm>
          <a:noFill/>
          <a:ln/>
        </p:spPr>
        <p:txBody>
          <a:bodyPr wrap="none" anchor="ctr"/>
          <a:lstStyle/>
          <a:p>
            <a:endParaRPr lang="en-US" dirty="0"/>
          </a:p>
        </p:txBody>
      </p:sp>
    </p:spTree>
    <p:extLst>
      <p:ext uri="{BB962C8B-B14F-4D97-AF65-F5344CB8AC3E}">
        <p14:creationId xmlns:p14="http://schemas.microsoft.com/office/powerpoint/2010/main" val="3879009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0538" y="1027113"/>
            <a:ext cx="6578600" cy="3700462"/>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256191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1427656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380831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418141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1805131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30854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3430682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2829906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1847706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1086706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333999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E61B4A-7778-45E6-A9CE-6CB3D8DC31B9}" type="datetimeFigureOut">
              <a:rPr lang="en-IN" smtClean="0"/>
              <a:pPr/>
              <a:t>11-08-2024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BA54B4-6092-4124-8208-BCF2AF990104}" type="slidenum">
              <a:rPr lang="en-IN" smtClean="0"/>
              <a:pPr/>
              <a:t>‹#›</a:t>
            </a:fld>
            <a:endParaRPr lang="en-IN"/>
          </a:p>
        </p:txBody>
      </p:sp>
    </p:spTree>
    <p:extLst>
      <p:ext uri="{BB962C8B-B14F-4D97-AF65-F5344CB8AC3E}">
        <p14:creationId xmlns:p14="http://schemas.microsoft.com/office/powerpoint/2010/main" val="1654454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60000"/>
            <a:lumOff val="40000"/>
            <a:alpha val="33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E61B4A-7778-45E6-A9CE-6CB3D8DC31B9}" type="datetimeFigureOut">
              <a:rPr lang="en-IN" smtClean="0"/>
              <a:pPr/>
              <a:t>11-08-2024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A54B4-6092-4124-8208-BCF2AF990104}" type="slidenum">
              <a:rPr lang="en-IN" smtClean="0"/>
              <a:pPr/>
              <a:t>‹#›</a:t>
            </a:fld>
            <a:endParaRPr lang="en-IN"/>
          </a:p>
        </p:txBody>
      </p:sp>
    </p:spTree>
    <p:extLst>
      <p:ext uri="{BB962C8B-B14F-4D97-AF65-F5344CB8AC3E}">
        <p14:creationId xmlns:p14="http://schemas.microsoft.com/office/powerpoint/2010/main" val="3465046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271712" y="518003"/>
            <a:ext cx="11935326" cy="1066800"/>
          </a:xfrm>
        </p:spPr>
        <p:txBody>
          <a:bodyPr>
            <a:normAutofit/>
          </a:bodyPr>
          <a:lstStyle/>
          <a:p>
            <a:pPr algn="ctr"/>
            <a:r>
              <a:rPr lang="en-US" sz="3200" b="1" dirty="0"/>
              <a:t>EFFICIENT SOLAR BASED FAST WIRELESS VEHICLE CHARGING STATION</a:t>
            </a:r>
          </a:p>
        </p:txBody>
      </p:sp>
      <p:sp>
        <p:nvSpPr>
          <p:cNvPr id="16" name="TextBox 15"/>
          <p:cNvSpPr txBox="1"/>
          <p:nvPr/>
        </p:nvSpPr>
        <p:spPr>
          <a:xfrm>
            <a:off x="4638173" y="3751661"/>
            <a:ext cx="2915654" cy="461665"/>
          </a:xfrm>
          <a:prstGeom prst="rect">
            <a:avLst/>
          </a:prstGeom>
          <a:noFill/>
        </p:spPr>
        <p:txBody>
          <a:bodyPr wrap="square" rtlCol="0">
            <a:spAutoFit/>
          </a:bodyPr>
          <a:lstStyle/>
          <a:p>
            <a:r>
              <a:rPr lang="en-US" sz="2400" dirty="0">
                <a:solidFill>
                  <a:srgbClr val="FF0000"/>
                </a:solidFill>
              </a:rPr>
              <a:t>     Under Supervision </a:t>
            </a:r>
            <a:endParaRPr lang="en-US" sz="2000" dirty="0"/>
          </a:p>
        </p:txBody>
      </p:sp>
      <p:sp>
        <p:nvSpPr>
          <p:cNvPr id="17" name="TextBox 16"/>
          <p:cNvSpPr txBox="1"/>
          <p:nvPr/>
        </p:nvSpPr>
        <p:spPr>
          <a:xfrm>
            <a:off x="2567431" y="1910646"/>
            <a:ext cx="7343885" cy="1114216"/>
          </a:xfrm>
          <a:prstGeom prst="rect">
            <a:avLst/>
          </a:prstGeom>
          <a:noFill/>
        </p:spPr>
        <p:txBody>
          <a:bodyPr wrap="square" rtlCol="0">
            <a:spAutoFit/>
          </a:bodyPr>
          <a:lstStyle/>
          <a:p>
            <a:pPr algn="ctr"/>
            <a:r>
              <a:rPr lang="en-US" sz="2000" dirty="0">
                <a:solidFill>
                  <a:srgbClr val="000099"/>
                </a:solidFill>
                <a:latin typeface="Times New Roman" pitchFamily="18" charset="0"/>
                <a:cs typeface="Times New Roman" pitchFamily="18" charset="0"/>
              </a:rPr>
              <a:t>Presented by:</a:t>
            </a:r>
          </a:p>
          <a:p>
            <a:pPr algn="ctr"/>
            <a:r>
              <a:rPr lang="en-US" sz="2000" b="1" dirty="0">
                <a:solidFill>
                  <a:srgbClr val="000099"/>
                </a:solidFill>
                <a:latin typeface="Times New Roman" pitchFamily="18" charset="0"/>
                <a:ea typeface="Calibri"/>
                <a:cs typeface="Times New Roman" pitchFamily="18" charset="0"/>
              </a:rPr>
              <a:t> </a:t>
            </a:r>
            <a:endParaRPr lang="en-US" sz="2000" dirty="0">
              <a:solidFill>
                <a:srgbClr val="000099"/>
              </a:solidFill>
              <a:latin typeface="Times New Roman" pitchFamily="18" charset="0"/>
              <a:ea typeface="Calibri"/>
              <a:cs typeface="Times New Roman" pitchFamily="18" charset="0"/>
            </a:endParaRPr>
          </a:p>
          <a:p>
            <a:pPr algn="ctr">
              <a:lnSpc>
                <a:spcPct val="150000"/>
              </a:lnSpc>
            </a:pPr>
            <a:r>
              <a:rPr lang="en-US" sz="2000" b="1" dirty="0">
                <a:solidFill>
                  <a:srgbClr val="000099"/>
                </a:solidFill>
                <a:latin typeface="Times New Roman" pitchFamily="18" charset="0"/>
                <a:ea typeface="Calibri"/>
                <a:cs typeface="Times New Roman" pitchFamily="18" charset="0"/>
              </a:rPr>
              <a:t>ANUKALP KUMAR (2020041039)</a:t>
            </a:r>
            <a:endParaRPr lang="en-US" sz="2000" dirty="0">
              <a:solidFill>
                <a:srgbClr val="000099"/>
              </a:solidFill>
              <a:latin typeface="Times New Roman" pitchFamily="18" charset="0"/>
              <a:ea typeface="Calibri"/>
              <a:cs typeface="Times New Roman" pitchFamily="18" charset="0"/>
            </a:endParaRPr>
          </a:p>
        </p:txBody>
      </p:sp>
      <p:sp>
        <p:nvSpPr>
          <p:cNvPr id="19" name="TextBox 18"/>
          <p:cNvSpPr txBox="1"/>
          <p:nvPr/>
        </p:nvSpPr>
        <p:spPr>
          <a:xfrm>
            <a:off x="2793330" y="4091043"/>
            <a:ext cx="6892089" cy="461665"/>
          </a:xfrm>
          <a:prstGeom prst="rect">
            <a:avLst/>
          </a:prstGeom>
          <a:noFill/>
        </p:spPr>
        <p:txBody>
          <a:bodyPr wrap="square" rtlCol="0">
            <a:spAutoFit/>
          </a:bodyPr>
          <a:lstStyle/>
          <a:p>
            <a:pPr algn="ctr"/>
            <a:r>
              <a:rPr lang="en-US" sz="2400" b="1" dirty="0"/>
              <a:t>SUDHANSHU VERMA ( ASSISTANT PROFESSOR)</a:t>
            </a:r>
            <a:endParaRPr lang="en-IN" sz="2400" b="1" dirty="0"/>
          </a:p>
        </p:txBody>
      </p:sp>
      <p:sp>
        <p:nvSpPr>
          <p:cNvPr id="10" name="TextBox 9"/>
          <p:cNvSpPr txBox="1"/>
          <p:nvPr/>
        </p:nvSpPr>
        <p:spPr>
          <a:xfrm>
            <a:off x="593558" y="5939589"/>
            <a:ext cx="11598442" cy="830997"/>
          </a:xfrm>
          <a:prstGeom prst="rect">
            <a:avLst/>
          </a:prstGeom>
          <a:noFill/>
        </p:spPr>
        <p:txBody>
          <a:bodyPr wrap="square" rtlCol="0">
            <a:spAutoFit/>
          </a:bodyPr>
          <a:lstStyle/>
          <a:p>
            <a:pPr algn="ctr"/>
            <a:r>
              <a:rPr lang="en-US" sz="2400" b="1" dirty="0"/>
              <a:t>Department of Electronics and Communication Engineering, </a:t>
            </a:r>
          </a:p>
          <a:p>
            <a:pPr algn="ctr"/>
            <a:r>
              <a:rPr lang="en-US" sz="2400" b="1" dirty="0"/>
              <a:t>Madan Mohan Malaviya University of Technology, Gorakhpur (UP) , India</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7854" y="4552708"/>
            <a:ext cx="1463040" cy="1463040"/>
          </a:xfrm>
          <a:prstGeom prst="rect">
            <a:avLst/>
          </a:prstGeom>
        </p:spPr>
      </p:pic>
      <p:sp>
        <p:nvSpPr>
          <p:cNvPr id="11" name="TextBox 10">
            <a:extLst>
              <a:ext uri="{FF2B5EF4-FFF2-40B4-BE49-F238E27FC236}">
                <a16:creationId xmlns:a16="http://schemas.microsoft.com/office/drawing/2014/main" id="{11B505E2-D3C2-4D51-8CAA-46E5E9548EFB}"/>
              </a:ext>
            </a:extLst>
          </p:cNvPr>
          <p:cNvSpPr txBox="1"/>
          <p:nvPr/>
        </p:nvSpPr>
        <p:spPr>
          <a:xfrm>
            <a:off x="4934952" y="182348"/>
            <a:ext cx="2915654" cy="400110"/>
          </a:xfrm>
          <a:prstGeom prst="rect">
            <a:avLst/>
          </a:prstGeom>
          <a:noFill/>
        </p:spPr>
        <p:txBody>
          <a:bodyPr wrap="square" rtlCol="0">
            <a:spAutoFit/>
          </a:bodyPr>
          <a:lstStyle/>
          <a:p>
            <a:pPr algn="ctr"/>
            <a:r>
              <a:rPr lang="en-US" sz="2000" dirty="0"/>
              <a:t>Presentation on</a:t>
            </a:r>
          </a:p>
        </p:txBody>
      </p:sp>
    </p:spTree>
    <p:extLst>
      <p:ext uri="{BB962C8B-B14F-4D97-AF65-F5344CB8AC3E}">
        <p14:creationId xmlns:p14="http://schemas.microsoft.com/office/powerpoint/2010/main" val="1049341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4822-4F76-793D-F07E-8070B61FEE3A}"/>
              </a:ext>
            </a:extLst>
          </p:cNvPr>
          <p:cNvSpPr>
            <a:spLocks noGrp="1"/>
          </p:cNvSpPr>
          <p:nvPr>
            <p:ph type="title"/>
          </p:nvPr>
        </p:nvSpPr>
        <p:spPr>
          <a:xfrm>
            <a:off x="1174951" y="808586"/>
            <a:ext cx="10515600" cy="767936"/>
          </a:xfrm>
        </p:spPr>
        <p:txBody>
          <a:bodyPr>
            <a:normAutofit/>
          </a:bodyPr>
          <a:lstStyle/>
          <a:p>
            <a:r>
              <a:rPr lang="en-US" sz="3200" dirty="0">
                <a:latin typeface="+mn-lt"/>
              </a:rPr>
              <a:t>Arduino IDE: </a:t>
            </a:r>
            <a:endParaRPr lang="en-IN" sz="3200" dirty="0">
              <a:latin typeface="+mn-lt"/>
            </a:endParaRPr>
          </a:p>
        </p:txBody>
      </p:sp>
      <p:sp>
        <p:nvSpPr>
          <p:cNvPr id="3" name="Content Placeholder 2">
            <a:extLst>
              <a:ext uri="{FF2B5EF4-FFF2-40B4-BE49-F238E27FC236}">
                <a16:creationId xmlns:a16="http://schemas.microsoft.com/office/drawing/2014/main" id="{F1FC9AA9-A682-F5B8-6EDE-F705AC73136C}"/>
              </a:ext>
            </a:extLst>
          </p:cNvPr>
          <p:cNvSpPr>
            <a:spLocks noGrp="1"/>
          </p:cNvSpPr>
          <p:nvPr>
            <p:ph idx="1"/>
          </p:nvPr>
        </p:nvSpPr>
        <p:spPr>
          <a:xfrm>
            <a:off x="954579" y="1482339"/>
            <a:ext cx="10515600" cy="2385390"/>
          </a:xfrm>
        </p:spPr>
        <p:txBody>
          <a:bodyPr/>
          <a:lstStyle/>
          <a:p>
            <a:pPr algn="just"/>
            <a:r>
              <a:rPr lang="en-IN" sz="2000" dirty="0">
                <a:effectLst/>
                <a:ea typeface="Calibri" panose="020F0502020204030204" pitchFamily="34" charset="0"/>
                <a:cs typeface="Mangal" panose="02040503050203030202" pitchFamily="18" charset="0"/>
              </a:rPr>
              <a:t>The Arduino Integrated Development Environment (IDE) is the main text editing program used for Arduino programming. It is where you’ll be typing up your code before uploading it to the board you want to program. </a:t>
            </a:r>
          </a:p>
          <a:p>
            <a:endParaRPr lang="en-IN" dirty="0"/>
          </a:p>
        </p:txBody>
      </p:sp>
      <p:pic>
        <p:nvPicPr>
          <p:cNvPr id="4" name="Picture 3" descr="Hướng dẫn cài Arduino IDE trên Windows - Arduino Kit for Fun">
            <a:extLst>
              <a:ext uri="{FF2B5EF4-FFF2-40B4-BE49-F238E27FC236}">
                <a16:creationId xmlns:a16="http://schemas.microsoft.com/office/drawing/2014/main" id="{CCF37A5B-E1FF-A84E-8E88-07633A20DDE9}"/>
              </a:ext>
            </a:extLst>
          </p:cNvPr>
          <p:cNvPicPr>
            <a:picLocks noChangeAspect="1"/>
          </p:cNvPicPr>
          <p:nvPr/>
        </p:nvPicPr>
        <p:blipFill rotWithShape="1">
          <a:blip r:embed="rId2">
            <a:extLst>
              <a:ext uri="{28A0092B-C50C-407E-A947-70E740481C1C}">
                <a14:useLocalDpi xmlns:a14="http://schemas.microsoft.com/office/drawing/2010/main" val="0"/>
              </a:ext>
            </a:extLst>
          </a:blip>
          <a:srcRect r="15756" b="-4"/>
          <a:stretch/>
        </p:blipFill>
        <p:spPr bwMode="auto">
          <a:xfrm>
            <a:off x="2948298" y="2606985"/>
            <a:ext cx="4201369" cy="3590854"/>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p:spPr>
      </p:pic>
      <p:sp>
        <p:nvSpPr>
          <p:cNvPr id="6" name="TextBox 5">
            <a:extLst>
              <a:ext uri="{FF2B5EF4-FFF2-40B4-BE49-F238E27FC236}">
                <a16:creationId xmlns:a16="http://schemas.microsoft.com/office/drawing/2014/main" id="{D1A1221F-9D8D-EB1A-B428-289B706F1945}"/>
              </a:ext>
            </a:extLst>
          </p:cNvPr>
          <p:cNvSpPr txBox="1"/>
          <p:nvPr/>
        </p:nvSpPr>
        <p:spPr>
          <a:xfrm>
            <a:off x="2000154" y="6327270"/>
            <a:ext cx="6097656" cy="369332"/>
          </a:xfrm>
          <a:prstGeom prst="rect">
            <a:avLst/>
          </a:prstGeom>
          <a:noFill/>
        </p:spPr>
        <p:txBody>
          <a:bodyPr wrap="square">
            <a:spAutoFit/>
          </a:bodyPr>
          <a:lstStyle/>
          <a:p>
            <a:pPr algn="ctr"/>
            <a:r>
              <a:rPr lang="en-US" i="1" dirty="0">
                <a:latin typeface="Work Sans" panose="020B0604020202020204" charset="0"/>
              </a:rPr>
              <a:t>Fig14.</a:t>
            </a:r>
            <a:endParaRPr lang="en-US" sz="1800" i="1" dirty="0">
              <a:latin typeface="Work Sans" panose="020B0604020202020204" charset="0"/>
            </a:endParaRPr>
          </a:p>
        </p:txBody>
      </p:sp>
      <p:pic>
        <p:nvPicPr>
          <p:cNvPr id="7" name="Google Shape;112;p15"/>
          <p:cNvPicPr preferRelativeResize="0">
            <a:picLocks/>
          </p:cNvPicPr>
          <p:nvPr/>
        </p:nvPicPr>
        <p:blipFill rotWithShape="1">
          <a:blip r:embed="rId3">
            <a:alphaModFix/>
          </a:blip>
          <a:srcRect/>
          <a:stretch>
            <a:fillRect/>
          </a:stretch>
        </p:blipFill>
        <p:spPr>
          <a:xfrm>
            <a:off x="0" y="17603"/>
            <a:ext cx="1174951" cy="1174951"/>
          </a:xfrm>
          <a:prstGeom prst="rect">
            <a:avLst/>
          </a:prstGeom>
          <a:noFill/>
          <a:ln>
            <a:noFill/>
          </a:ln>
        </p:spPr>
      </p:pic>
      <p:sp>
        <p:nvSpPr>
          <p:cNvPr id="5" name="Rectangle 4"/>
          <p:cNvSpPr/>
          <p:nvPr/>
        </p:nvSpPr>
        <p:spPr>
          <a:xfrm>
            <a:off x="5818909" y="41960"/>
            <a:ext cx="7215448"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53741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8855" y="54072"/>
            <a:ext cx="10515600" cy="1325563"/>
          </a:xfrm>
        </p:spPr>
        <p:txBody>
          <a:bodyPr>
            <a:normAutofit/>
          </a:bodyPr>
          <a:lstStyle/>
          <a:p>
            <a:r>
              <a:rPr lang="en-US" sz="3200" dirty="0">
                <a:latin typeface="+mn-lt"/>
              </a:rPr>
              <a:t>C++ Code For Arduino </a:t>
            </a:r>
            <a:endParaRPr lang="en-IN" sz="3200" dirty="0">
              <a:latin typeface="+mn-lt"/>
            </a:endParaRPr>
          </a:p>
        </p:txBody>
      </p:sp>
      <p:pic>
        <p:nvPicPr>
          <p:cNvPr id="5" name="Google Shape;112;p15"/>
          <p:cNvPicPr preferRelativeResize="0">
            <a:picLocks/>
          </p:cNvPicPr>
          <p:nvPr/>
        </p:nvPicPr>
        <p:blipFill rotWithShape="1">
          <a:blip r:embed="rId4">
            <a:alphaModFix/>
          </a:blip>
          <a:srcRect/>
          <a:stretch>
            <a:fillRect/>
          </a:stretch>
        </p:blipFill>
        <p:spPr>
          <a:xfrm>
            <a:off x="0" y="17603"/>
            <a:ext cx="1174951" cy="1174951"/>
          </a:xfrm>
          <a:prstGeom prst="rect">
            <a:avLst/>
          </a:prstGeom>
          <a:noFill/>
          <a:ln>
            <a:noFill/>
          </a:ln>
        </p:spPr>
      </p:pic>
      <p:pic>
        <p:nvPicPr>
          <p:cNvPr id="6" name="WhatsApp Video 2023-12-26 at 17.19.5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47629" y="1151087"/>
            <a:ext cx="10498132" cy="5652841"/>
          </a:xfrm>
          <a:prstGeom prst="rect">
            <a:avLst/>
          </a:prstGeom>
        </p:spPr>
      </p:pic>
      <p:sp>
        <p:nvSpPr>
          <p:cNvPr id="7" name="Rectangle 6"/>
          <p:cNvSpPr/>
          <p:nvPr/>
        </p:nvSpPr>
        <p:spPr>
          <a:xfrm>
            <a:off x="5752407" y="0"/>
            <a:ext cx="7099070"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93374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764" y="435710"/>
            <a:ext cx="2428240" cy="757822"/>
          </a:xfrm>
        </p:spPr>
        <p:txBody>
          <a:bodyPr>
            <a:normAutofit/>
          </a:bodyPr>
          <a:lstStyle/>
          <a:p>
            <a:pPr algn="ctr"/>
            <a:r>
              <a:rPr lang="en-IN" sz="3200" b="1" dirty="0">
                <a:latin typeface="+mn-lt"/>
              </a:rPr>
              <a:t>Uniqueness</a:t>
            </a:r>
          </a:p>
        </p:txBody>
      </p:sp>
      <p:sp>
        <p:nvSpPr>
          <p:cNvPr id="3" name="Content Placeholder 2"/>
          <p:cNvSpPr>
            <a:spLocks noGrp="1"/>
          </p:cNvSpPr>
          <p:nvPr>
            <p:ph idx="1"/>
          </p:nvPr>
        </p:nvSpPr>
        <p:spPr>
          <a:xfrm>
            <a:off x="196514" y="1349454"/>
            <a:ext cx="11802979" cy="5508546"/>
          </a:xfrm>
        </p:spPr>
        <p:txBody>
          <a:bodyPr>
            <a:normAutofit/>
          </a:bodyPr>
          <a:lstStyle/>
          <a:p>
            <a:pPr marL="0" indent="0" algn="just">
              <a:buNone/>
            </a:pPr>
            <a:r>
              <a:rPr lang="en-US" sz="2000" b="1" dirty="0"/>
              <a:t>Size</a:t>
            </a:r>
            <a:r>
              <a:rPr lang="en-US" sz="2000" dirty="0"/>
              <a:t> :</a:t>
            </a:r>
          </a:p>
          <a:p>
            <a:pPr algn="just"/>
            <a:r>
              <a:rPr lang="en-US" sz="2000" dirty="0"/>
              <a:t>Compared to existing solutions, emphasize a more compact and streamlined design that optimizes space and infrastructure. </a:t>
            </a:r>
          </a:p>
          <a:p>
            <a:pPr marL="0" indent="0" algn="just">
              <a:buNone/>
            </a:pPr>
            <a:r>
              <a:rPr lang="en-US" sz="2000" b="1" dirty="0"/>
              <a:t>Performance</a:t>
            </a:r>
            <a:r>
              <a:rPr lang="en-US" sz="2000" dirty="0"/>
              <a:t> :</a:t>
            </a:r>
          </a:p>
          <a:p>
            <a:pPr algn="just"/>
            <a:r>
              <a:rPr lang="en-US" sz="2000" dirty="0"/>
              <a:t>Showcase superior energy conversion rates or charging speeds compared to traditional solar-based wireless charging stations. Highlight advancements in power delivery efficiency, ensuring faster and more effective charging.</a:t>
            </a:r>
          </a:p>
          <a:p>
            <a:pPr marL="0" indent="0" algn="just">
              <a:buNone/>
            </a:pPr>
            <a:r>
              <a:rPr lang="en-US" sz="2000" b="1" dirty="0"/>
              <a:t>Cost-effectiveness</a:t>
            </a:r>
            <a:r>
              <a:rPr lang="en-US" sz="2000" dirty="0"/>
              <a:t>:</a:t>
            </a:r>
          </a:p>
          <a:p>
            <a:pPr algn="just"/>
            <a:r>
              <a:rPr lang="en-US" sz="2000" dirty="0"/>
              <a:t>Emphasize a competitive advantage in terms of the overall cost of installation, operation, and maintenance compared to existing market solutions. </a:t>
            </a:r>
          </a:p>
          <a:p>
            <a:pPr marL="0" indent="0" algn="just">
              <a:buNone/>
            </a:pPr>
            <a:r>
              <a:rPr lang="en-US" sz="2000" b="1" dirty="0"/>
              <a:t>Innovation of Project:</a:t>
            </a:r>
          </a:p>
          <a:p>
            <a:pPr algn="just"/>
            <a:r>
              <a:rPr lang="en-US" sz="2000" dirty="0"/>
              <a:t>Wireless charging of vehicles without any wires. No need to stop for charging, vehicle charges while moving Solar power for keeping the charging system going. No external power supply needed Coils integrated in road to avoid wear and tear.</a:t>
            </a:r>
            <a:endParaRPr lang="en-IN" sz="2000" dirty="0"/>
          </a:p>
        </p:txBody>
      </p:sp>
      <p:pic>
        <p:nvPicPr>
          <p:cNvPr id="4" name="Google Shape;112;p15"/>
          <p:cNvPicPr preferRelativeResize="0">
            <a:picLocks/>
          </p:cNvPicPr>
          <p:nvPr/>
        </p:nvPicPr>
        <p:blipFill rotWithShape="1">
          <a:blip r:embed="rId3">
            <a:alphaModFix/>
          </a:blip>
          <a:srcRect/>
          <a:stretch>
            <a:fillRect/>
          </a:stretch>
        </p:blipFill>
        <p:spPr>
          <a:xfrm>
            <a:off x="0" y="-65524"/>
            <a:ext cx="1174951" cy="1174951"/>
          </a:xfrm>
          <a:prstGeom prst="rect">
            <a:avLst/>
          </a:prstGeom>
          <a:noFill/>
          <a:ln>
            <a:noFill/>
          </a:ln>
        </p:spPr>
      </p:pic>
      <p:sp>
        <p:nvSpPr>
          <p:cNvPr id="5" name="Rectangle 4"/>
          <p:cNvSpPr/>
          <p:nvPr/>
        </p:nvSpPr>
        <p:spPr>
          <a:xfrm>
            <a:off x="5835535" y="17603"/>
            <a:ext cx="6749934"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1152959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269" y="494640"/>
            <a:ext cx="10515600" cy="645528"/>
          </a:xfrm>
        </p:spPr>
        <p:txBody>
          <a:bodyPr>
            <a:normAutofit/>
          </a:bodyPr>
          <a:lstStyle/>
          <a:p>
            <a:pPr algn="ctr"/>
            <a:r>
              <a:rPr lang="en-IN" sz="3200" b="1" dirty="0">
                <a:latin typeface="+mn-lt"/>
              </a:rPr>
              <a:t>Feasibility of Product</a:t>
            </a:r>
            <a:endParaRPr lang="en-IN" sz="3200" dirty="0">
              <a:latin typeface="+mn-lt"/>
            </a:endParaRPr>
          </a:p>
        </p:txBody>
      </p:sp>
      <p:sp>
        <p:nvSpPr>
          <p:cNvPr id="3" name="Content Placeholder 2"/>
          <p:cNvSpPr>
            <a:spLocks noGrp="1"/>
          </p:cNvSpPr>
          <p:nvPr>
            <p:ph idx="1"/>
          </p:nvPr>
        </p:nvSpPr>
        <p:spPr>
          <a:xfrm>
            <a:off x="421105" y="1324834"/>
            <a:ext cx="11770895" cy="5700294"/>
          </a:xfrm>
        </p:spPr>
        <p:txBody>
          <a:bodyPr>
            <a:normAutofit/>
          </a:bodyPr>
          <a:lstStyle/>
          <a:p>
            <a:pPr marL="0" indent="0">
              <a:buNone/>
            </a:pPr>
            <a:r>
              <a:rPr lang="en-US" sz="2000" b="1" dirty="0"/>
              <a:t>Impact on the Industry</a:t>
            </a:r>
          </a:p>
          <a:p>
            <a:r>
              <a:rPr lang="en-US" sz="2000" dirty="0"/>
              <a:t>Sustainability and Environment</a:t>
            </a:r>
          </a:p>
          <a:p>
            <a:r>
              <a:rPr lang="en-US" sz="2000" dirty="0"/>
              <a:t>Convenience and User Experience</a:t>
            </a:r>
          </a:p>
          <a:p>
            <a:r>
              <a:rPr lang="en-US" sz="2000" dirty="0"/>
              <a:t>Scalability and Infrastructure Development</a:t>
            </a:r>
          </a:p>
          <a:p>
            <a:endParaRPr lang="en-US" sz="2000" dirty="0"/>
          </a:p>
          <a:p>
            <a:pPr marL="0" indent="0">
              <a:buNone/>
            </a:pPr>
            <a:r>
              <a:rPr lang="en-US" sz="2000" b="1" dirty="0"/>
              <a:t>Possibility to Convert Idea into a Product</a:t>
            </a:r>
          </a:p>
          <a:p>
            <a:r>
              <a:rPr lang="en-US" sz="2000" dirty="0"/>
              <a:t>Technological Viability</a:t>
            </a:r>
          </a:p>
          <a:p>
            <a:r>
              <a:rPr lang="en-US" sz="2000" dirty="0"/>
              <a:t>Market Demand and Feasibility</a:t>
            </a:r>
          </a:p>
          <a:p>
            <a:r>
              <a:rPr lang="en-US" sz="2000" dirty="0"/>
              <a:t>Manufacturability and Cost Considerations</a:t>
            </a:r>
          </a:p>
        </p:txBody>
      </p:sp>
      <p:sp>
        <p:nvSpPr>
          <p:cNvPr id="4" name="Rectangle 3"/>
          <p:cNvSpPr/>
          <p:nvPr/>
        </p:nvSpPr>
        <p:spPr>
          <a:xfrm>
            <a:off x="5835535" y="0"/>
            <a:ext cx="6799810"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pic>
        <p:nvPicPr>
          <p:cNvPr id="5" name="Google Shape;112;p15"/>
          <p:cNvPicPr preferRelativeResize="0">
            <a:picLocks/>
          </p:cNvPicPr>
          <p:nvPr/>
        </p:nvPicPr>
        <p:blipFill rotWithShape="1">
          <a:blip r:embed="rId2">
            <a:alphaModFix/>
          </a:blip>
          <a:srcRect/>
          <a:stretch>
            <a:fillRect/>
          </a:stretch>
        </p:blipFill>
        <p:spPr>
          <a:xfrm>
            <a:off x="0" y="0"/>
            <a:ext cx="1174951" cy="1174951"/>
          </a:xfrm>
          <a:prstGeom prst="rect">
            <a:avLst/>
          </a:prstGeom>
          <a:noFill/>
          <a:ln>
            <a:noFill/>
          </a:ln>
        </p:spPr>
      </p:pic>
    </p:spTree>
    <p:extLst>
      <p:ext uri="{BB962C8B-B14F-4D97-AF65-F5344CB8AC3E}">
        <p14:creationId xmlns:p14="http://schemas.microsoft.com/office/powerpoint/2010/main" val="1526528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40299" y="935272"/>
            <a:ext cx="9664826" cy="725784"/>
          </a:xfrm>
        </p:spPr>
        <p:txBody>
          <a:bodyPr>
            <a:noAutofit/>
          </a:bodyPr>
          <a:lstStyle/>
          <a:p>
            <a:pPr algn="ctr"/>
            <a:r>
              <a:rPr lang="en-US" sz="3200" b="1" dirty="0">
                <a:latin typeface="+mn-lt"/>
                <a:cs typeface="Arial" pitchFamily="34" charset="0"/>
              </a:rPr>
              <a:t>Conclusion</a:t>
            </a:r>
            <a:r>
              <a:rPr lang="en-US" sz="3200" b="1" dirty="0">
                <a:cs typeface="Arial" pitchFamily="34" charset="0"/>
              </a:rPr>
              <a:t> </a:t>
            </a:r>
            <a:r>
              <a:rPr lang="en-US" sz="3200" b="1" dirty="0">
                <a:latin typeface="+mn-lt"/>
                <a:cs typeface="Arial" pitchFamily="34" charset="0"/>
              </a:rPr>
              <a:t>and Future Scope</a:t>
            </a:r>
            <a:br>
              <a:rPr lang="en-US" sz="3200" b="1" dirty="0">
                <a:cs typeface="Arial" pitchFamily="34" charset="0"/>
              </a:rPr>
            </a:br>
            <a:r>
              <a:rPr lang="en-US" sz="3200" b="1" dirty="0">
                <a:cs typeface="Arial" pitchFamily="34" charset="0"/>
              </a:rPr>
              <a:t> </a:t>
            </a:r>
          </a:p>
        </p:txBody>
      </p:sp>
      <p:sp>
        <p:nvSpPr>
          <p:cNvPr id="8" name="Slide Number Placeholder 7"/>
          <p:cNvSpPr>
            <a:spLocks noGrp="1"/>
          </p:cNvSpPr>
          <p:nvPr>
            <p:ph type="sldNum" sz="quarter" idx="12"/>
          </p:nvPr>
        </p:nvSpPr>
        <p:spPr/>
        <p:txBody>
          <a:bodyPr/>
          <a:lstStyle/>
          <a:p>
            <a:pPr>
              <a:buNone/>
              <a:defRPr/>
            </a:pPr>
            <a:fld id="{7C3B0A52-9DFB-44F1-9FC5-2E36131076EC}" type="slidenum">
              <a:rPr lang="en-US" smtClean="0"/>
              <a:pPr>
                <a:buNone/>
                <a:defRPr/>
              </a:pPr>
              <a:t>14</a:t>
            </a:fld>
            <a:endParaRPr lang="en-US" dirty="0"/>
          </a:p>
        </p:txBody>
      </p:sp>
      <p:sp>
        <p:nvSpPr>
          <p:cNvPr id="3" name="Content Placeholder 2">
            <a:extLst>
              <a:ext uri="{FF2B5EF4-FFF2-40B4-BE49-F238E27FC236}">
                <a16:creationId xmlns:a16="http://schemas.microsoft.com/office/drawing/2014/main" id="{3D4DB732-9FD8-414C-821B-A17BC25CFE9D}"/>
              </a:ext>
            </a:extLst>
          </p:cNvPr>
          <p:cNvSpPr>
            <a:spLocks noGrp="1"/>
          </p:cNvSpPr>
          <p:nvPr>
            <p:ph idx="1"/>
          </p:nvPr>
        </p:nvSpPr>
        <p:spPr>
          <a:xfrm>
            <a:off x="726440" y="1631044"/>
            <a:ext cx="10515600" cy="4351338"/>
          </a:xfrm>
        </p:spPr>
        <p:txBody>
          <a:bodyPr>
            <a:normAutofit/>
          </a:bodyPr>
          <a:lstStyle/>
          <a:p>
            <a:pPr algn="just"/>
            <a:r>
              <a:rPr lang="en-IN" sz="2000" dirty="0">
                <a:effectLst/>
                <a:latin typeface="Times New Roman" panose="02020603050405020304" pitchFamily="18" charset="0"/>
                <a:ea typeface="Calibri" panose="020F0502020204030204" pitchFamily="34" charset="0"/>
                <a:cs typeface="Mangal" panose="02040503050203030202" pitchFamily="18" charset="0"/>
              </a:rPr>
              <a:t>In this system, we are presenting the Wireless Power Transmission.</a:t>
            </a:r>
          </a:p>
          <a:p>
            <a:pPr algn="just"/>
            <a:r>
              <a:rPr lang="en-IN" sz="2000" dirty="0">
                <a:effectLst/>
                <a:latin typeface="Times New Roman" panose="02020603050405020304" pitchFamily="18" charset="0"/>
                <a:ea typeface="Calibri" panose="020F0502020204030204" pitchFamily="34" charset="0"/>
                <a:cs typeface="Mangal" panose="02040503050203030202" pitchFamily="18" charset="0"/>
              </a:rPr>
              <a:t> As the electric vehicle in the market is increasing. We can use the wireless charging system to charge our vehicles. </a:t>
            </a:r>
          </a:p>
          <a:p>
            <a:pPr algn="just"/>
            <a:r>
              <a:rPr lang="en-IN" sz="2000" dirty="0">
                <a:effectLst/>
                <a:latin typeface="Times New Roman" panose="02020603050405020304" pitchFamily="18" charset="0"/>
                <a:ea typeface="Calibri" panose="020F0502020204030204" pitchFamily="34" charset="0"/>
                <a:cs typeface="Mangal" panose="02040503050203030202" pitchFamily="18" charset="0"/>
              </a:rPr>
              <a:t>This system shows the efficiency and implementation of the charging station in future technology. </a:t>
            </a:r>
          </a:p>
          <a:p>
            <a:pPr algn="just"/>
            <a:r>
              <a:rPr lang="en-IN" sz="2000" dirty="0">
                <a:effectLst/>
                <a:latin typeface="Times New Roman" panose="02020603050405020304" pitchFamily="18" charset="0"/>
                <a:ea typeface="Calibri" panose="020F0502020204030204" pitchFamily="34" charset="0"/>
                <a:cs typeface="Mangal" panose="02040503050203030202" pitchFamily="18" charset="0"/>
              </a:rPr>
              <a:t>Overall this compares various smart parking, charging and combined charging-parking system, which can help to solve various issues related with it. </a:t>
            </a:r>
            <a:endParaRPr lang="en-US" sz="2000" dirty="0"/>
          </a:p>
        </p:txBody>
      </p:sp>
      <p:pic>
        <p:nvPicPr>
          <p:cNvPr id="2" name="Picture 1" descr="Volvo Completes Study of Wireless Charging">
            <a:extLst>
              <a:ext uri="{FF2B5EF4-FFF2-40B4-BE49-F238E27FC236}">
                <a16:creationId xmlns:a16="http://schemas.microsoft.com/office/drawing/2014/main" id="{7232892D-4876-2699-19FB-782F90175C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7775" y="3810952"/>
            <a:ext cx="5731510" cy="2727960"/>
          </a:xfrm>
          <a:prstGeom prst="rect">
            <a:avLst/>
          </a:prstGeom>
          <a:noFill/>
          <a:ln>
            <a:noFill/>
          </a:ln>
        </p:spPr>
      </p:pic>
      <p:sp>
        <p:nvSpPr>
          <p:cNvPr id="6" name="TextBox 5">
            <a:extLst>
              <a:ext uri="{FF2B5EF4-FFF2-40B4-BE49-F238E27FC236}">
                <a16:creationId xmlns:a16="http://schemas.microsoft.com/office/drawing/2014/main" id="{441C31FF-1A2F-6638-6552-FD331AE93227}"/>
              </a:ext>
            </a:extLst>
          </p:cNvPr>
          <p:cNvSpPr txBox="1"/>
          <p:nvPr/>
        </p:nvSpPr>
        <p:spPr>
          <a:xfrm>
            <a:off x="4780280" y="6538912"/>
            <a:ext cx="6096000" cy="369332"/>
          </a:xfrm>
          <a:prstGeom prst="rect">
            <a:avLst/>
          </a:prstGeom>
          <a:noFill/>
        </p:spPr>
        <p:txBody>
          <a:bodyPr wrap="square">
            <a:spAutoFit/>
          </a:bodyPr>
          <a:lstStyle/>
          <a:p>
            <a:r>
              <a:rPr lang="en-US" i="1" dirty="0">
                <a:latin typeface="Work Sans" panose="020B0604020202020204" charset="0"/>
              </a:rPr>
              <a:t>Fig15.</a:t>
            </a:r>
            <a:endParaRPr lang="en-IN" dirty="0"/>
          </a:p>
        </p:txBody>
      </p:sp>
      <p:pic>
        <p:nvPicPr>
          <p:cNvPr id="7" name="Google Shape;112;p15"/>
          <p:cNvPicPr preferRelativeResize="0">
            <a:picLocks/>
          </p:cNvPicPr>
          <p:nvPr/>
        </p:nvPicPr>
        <p:blipFill rotWithShape="1">
          <a:blip r:embed="rId3">
            <a:alphaModFix/>
          </a:blip>
          <a:srcRect/>
          <a:stretch>
            <a:fillRect/>
          </a:stretch>
        </p:blipFill>
        <p:spPr>
          <a:xfrm>
            <a:off x="0" y="17603"/>
            <a:ext cx="1174951" cy="1174951"/>
          </a:xfrm>
          <a:prstGeom prst="rect">
            <a:avLst/>
          </a:prstGeom>
          <a:noFill/>
          <a:ln>
            <a:noFill/>
          </a:ln>
        </p:spPr>
      </p:pic>
      <p:sp>
        <p:nvSpPr>
          <p:cNvPr id="4" name="Rectangle 3"/>
          <p:cNvSpPr/>
          <p:nvPr/>
        </p:nvSpPr>
        <p:spPr>
          <a:xfrm>
            <a:off x="5835535" y="47708"/>
            <a:ext cx="7194665"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54206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97" y="264711"/>
            <a:ext cx="10515600" cy="645528"/>
          </a:xfrm>
        </p:spPr>
        <p:txBody>
          <a:bodyPr>
            <a:normAutofit/>
          </a:bodyPr>
          <a:lstStyle/>
          <a:p>
            <a:pPr algn="ctr"/>
            <a:r>
              <a:rPr lang="en-US" sz="3200" b="1" dirty="0">
                <a:latin typeface="+mn-lt"/>
              </a:rPr>
              <a:t>Layout</a:t>
            </a:r>
            <a:endParaRPr lang="en-IN" sz="3200" dirty="0">
              <a:latin typeface="+mn-lt"/>
            </a:endParaRPr>
          </a:p>
        </p:txBody>
      </p:sp>
      <p:sp>
        <p:nvSpPr>
          <p:cNvPr id="3" name="Content Placeholder 2"/>
          <p:cNvSpPr>
            <a:spLocks noGrp="1"/>
          </p:cNvSpPr>
          <p:nvPr>
            <p:ph idx="1"/>
          </p:nvPr>
        </p:nvSpPr>
        <p:spPr>
          <a:xfrm>
            <a:off x="864450" y="973913"/>
            <a:ext cx="11770895" cy="5700294"/>
          </a:xfrm>
        </p:spPr>
        <p:txBody>
          <a:bodyPr>
            <a:normAutofit/>
          </a:bodyPr>
          <a:lstStyle/>
          <a:p>
            <a:pPr marL="0" indent="0">
              <a:buNone/>
            </a:pPr>
            <a:r>
              <a:rPr lang="en-US" sz="2000" dirty="0"/>
              <a:t>Member 1: </a:t>
            </a:r>
          </a:p>
          <a:p>
            <a:r>
              <a:rPr lang="en-US" sz="2000" dirty="0"/>
              <a:t>Oversee the entire project, ensuring that all tasks are completed on time and within budget.</a:t>
            </a:r>
          </a:p>
          <a:p>
            <a:r>
              <a:rPr lang="en-US" sz="2000" dirty="0"/>
              <a:t>Design and develop the electrical systems for the wireless charging station.</a:t>
            </a:r>
          </a:p>
          <a:p>
            <a:r>
              <a:rPr lang="en-US" sz="2000" dirty="0"/>
              <a:t>Ensures the seamless integration of the Arduino Nano with the wireless charging station components.</a:t>
            </a:r>
          </a:p>
          <a:p>
            <a:pPr marL="0" indent="0">
              <a:buNone/>
            </a:pPr>
            <a:r>
              <a:rPr lang="en-US" sz="2000" dirty="0"/>
              <a:t>Member 2:</a:t>
            </a:r>
          </a:p>
          <a:p>
            <a:r>
              <a:rPr lang="en-US" sz="2000" dirty="0"/>
              <a:t>Integrate solar energy components (such as solar panels) with the charging system.</a:t>
            </a:r>
          </a:p>
          <a:p>
            <a:r>
              <a:rPr lang="en-US" sz="2000" dirty="0"/>
              <a:t>Ensure that the system meets safety standards and regulatory requirements.</a:t>
            </a:r>
          </a:p>
          <a:p>
            <a:r>
              <a:rPr lang="en-US" sz="2000" dirty="0"/>
              <a:t>Tests the code for the Arduino Nano.</a:t>
            </a:r>
          </a:p>
          <a:p>
            <a:pPr marL="0" indent="0">
              <a:buNone/>
            </a:pPr>
            <a:r>
              <a:rPr lang="en-US" sz="2000" dirty="0"/>
              <a:t>Member 3:</a:t>
            </a:r>
          </a:p>
          <a:p>
            <a:r>
              <a:rPr lang="en-US" sz="2000" dirty="0"/>
              <a:t>Perform simulations and tests to validate the design and performance.</a:t>
            </a:r>
          </a:p>
          <a:p>
            <a:r>
              <a:rPr lang="en-US" sz="2000" dirty="0"/>
              <a:t>Develop strategies for energy storage and management to ensure continuous operation.</a:t>
            </a:r>
          </a:p>
          <a:p>
            <a:r>
              <a:rPr lang="en-US" sz="2000" dirty="0"/>
              <a:t>Writes the code for the Arduino Nano to control and monitor the wireless charging station.</a:t>
            </a:r>
          </a:p>
          <a:p>
            <a:pPr marL="0" indent="0">
              <a:buNone/>
            </a:pPr>
            <a:r>
              <a:rPr lang="en-US" sz="2000" dirty="0"/>
              <a:t>Member 4: </a:t>
            </a:r>
            <a:r>
              <a:rPr lang="en-US" sz="2000" b="1" dirty="0"/>
              <a:t>NULL</a:t>
            </a:r>
          </a:p>
        </p:txBody>
      </p:sp>
      <p:sp>
        <p:nvSpPr>
          <p:cNvPr id="4" name="Rectangle 3"/>
          <p:cNvSpPr/>
          <p:nvPr/>
        </p:nvSpPr>
        <p:spPr>
          <a:xfrm>
            <a:off x="5835535" y="0"/>
            <a:ext cx="6799810"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pic>
        <p:nvPicPr>
          <p:cNvPr id="5" name="Google Shape;112;p15"/>
          <p:cNvPicPr preferRelativeResize="0">
            <a:picLocks/>
          </p:cNvPicPr>
          <p:nvPr/>
        </p:nvPicPr>
        <p:blipFill rotWithShape="1">
          <a:blip r:embed="rId2">
            <a:alphaModFix/>
          </a:blip>
          <a:srcRect/>
          <a:stretch>
            <a:fillRect/>
          </a:stretch>
        </p:blipFill>
        <p:spPr>
          <a:xfrm>
            <a:off x="0" y="0"/>
            <a:ext cx="1174951" cy="1174951"/>
          </a:xfrm>
          <a:prstGeom prst="rect">
            <a:avLst/>
          </a:prstGeom>
          <a:noFill/>
          <a:ln>
            <a:noFill/>
          </a:ln>
        </p:spPr>
      </p:pic>
    </p:spTree>
    <p:extLst>
      <p:ext uri="{BB962C8B-B14F-4D97-AF65-F5344CB8AC3E}">
        <p14:creationId xmlns:p14="http://schemas.microsoft.com/office/powerpoint/2010/main" val="3037671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265462157"/>
              </p:ext>
            </p:extLst>
          </p:nvPr>
        </p:nvGraphicFramePr>
        <p:xfrm>
          <a:off x="460334" y="1662421"/>
          <a:ext cx="10893466" cy="4969515"/>
        </p:xfrm>
        <a:graphic>
          <a:graphicData uri="http://schemas.openxmlformats.org/drawingml/2006/table">
            <a:tbl>
              <a:tblPr/>
              <a:tblGrid>
                <a:gridCol w="1163379">
                  <a:extLst>
                    <a:ext uri="{9D8B030D-6E8A-4147-A177-3AD203B41FA5}">
                      <a16:colId xmlns:a16="http://schemas.microsoft.com/office/drawing/2014/main" val="20000"/>
                    </a:ext>
                  </a:extLst>
                </a:gridCol>
                <a:gridCol w="5749167">
                  <a:extLst>
                    <a:ext uri="{9D8B030D-6E8A-4147-A177-3AD203B41FA5}">
                      <a16:colId xmlns:a16="http://schemas.microsoft.com/office/drawing/2014/main" val="20001"/>
                    </a:ext>
                  </a:extLst>
                </a:gridCol>
                <a:gridCol w="2182967">
                  <a:extLst>
                    <a:ext uri="{9D8B030D-6E8A-4147-A177-3AD203B41FA5}">
                      <a16:colId xmlns:a16="http://schemas.microsoft.com/office/drawing/2014/main" val="20002"/>
                    </a:ext>
                  </a:extLst>
                </a:gridCol>
                <a:gridCol w="1797953">
                  <a:extLst>
                    <a:ext uri="{9D8B030D-6E8A-4147-A177-3AD203B41FA5}">
                      <a16:colId xmlns:a16="http://schemas.microsoft.com/office/drawing/2014/main" val="20003"/>
                    </a:ext>
                  </a:extLst>
                </a:gridCol>
              </a:tblGrid>
              <a:tr h="939973">
                <a:tc>
                  <a:txBody>
                    <a:bodyPr/>
                    <a:lstStyle/>
                    <a:p>
                      <a:pPr marL="0" marR="0" algn="ctr">
                        <a:lnSpc>
                          <a:spcPct val="115000"/>
                        </a:lnSpc>
                        <a:spcBef>
                          <a:spcPts val="600"/>
                        </a:spcBef>
                        <a:spcAft>
                          <a:spcPts val="600"/>
                        </a:spcAft>
                      </a:pPr>
                      <a:r>
                        <a:rPr lang="en-US" sz="2000" b="1" kern="1200" dirty="0">
                          <a:latin typeface="+mn-lt"/>
                          <a:ea typeface="Calibri"/>
                          <a:cs typeface="Times New Roman"/>
                        </a:rPr>
                        <a:t>S. No.</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000" b="1" kern="1200" dirty="0">
                          <a:latin typeface="+mn-lt"/>
                          <a:ea typeface="Calibri"/>
                          <a:cs typeface="Times New Roman"/>
                        </a:rPr>
                        <a:t>Activities/Work Done</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000" b="1" dirty="0">
                          <a:latin typeface="+mn-lt"/>
                          <a:ea typeface="Times New Roman"/>
                          <a:cs typeface="Times New Roman"/>
                        </a:rPr>
                        <a:t>Duration (/Days/Month)</a:t>
                      </a:r>
                      <a:endParaRPr lang="en-US" sz="2000" b="1"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000" b="1" dirty="0">
                          <a:latin typeface="+mn-lt"/>
                          <a:ea typeface="Times New Roman"/>
                          <a:cs typeface="Times New Roman"/>
                        </a:rPr>
                        <a:t>Remarks</a:t>
                      </a:r>
                      <a:endParaRPr lang="en-US" sz="2000" b="1"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1898">
                <a:tc>
                  <a:txBody>
                    <a:bodyPr/>
                    <a:lstStyle/>
                    <a:p>
                      <a:pPr marL="0" marR="0" algn="ctr">
                        <a:lnSpc>
                          <a:spcPct val="115000"/>
                        </a:lnSpc>
                        <a:spcBef>
                          <a:spcPts val="600"/>
                        </a:spcBef>
                        <a:spcAft>
                          <a:spcPts val="600"/>
                        </a:spcAft>
                      </a:pPr>
                      <a:r>
                        <a:rPr lang="en-US" sz="2000" kern="1200" dirty="0">
                          <a:latin typeface="+mn-lt"/>
                          <a:ea typeface="Calibri"/>
                          <a:cs typeface="Times New Roman"/>
                        </a:rPr>
                        <a:t>1.</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00000"/>
                        </a:lnSpc>
                        <a:spcBef>
                          <a:spcPts val="600"/>
                        </a:spcBef>
                        <a:spcAft>
                          <a:spcPts val="600"/>
                        </a:spcAft>
                      </a:pPr>
                      <a:r>
                        <a:rPr lang="en-US" sz="2000" dirty="0">
                          <a:latin typeface="+mn-lt"/>
                          <a:ea typeface="Calibri"/>
                          <a:cs typeface="Times New Roman"/>
                        </a:rPr>
                        <a:t>Define project scope and objectives.</a:t>
                      </a:r>
                      <a:r>
                        <a:rPr lang="en-US" sz="2000" baseline="0" dirty="0">
                          <a:latin typeface="+mn-lt"/>
                          <a:ea typeface="Calibri"/>
                          <a:cs typeface="Times New Roman"/>
                        </a:rPr>
                        <a:t> </a:t>
                      </a:r>
                    </a:p>
                    <a:p>
                      <a:pPr marL="0" marR="0" algn="just">
                        <a:lnSpc>
                          <a:spcPct val="100000"/>
                        </a:lnSpc>
                        <a:spcBef>
                          <a:spcPts val="600"/>
                        </a:spcBef>
                        <a:spcAft>
                          <a:spcPts val="600"/>
                        </a:spcAft>
                      </a:pPr>
                      <a:r>
                        <a:rPr lang="en-US" sz="2000" dirty="0">
                          <a:latin typeface="+mn-lt"/>
                          <a:ea typeface="Calibri"/>
                          <a:cs typeface="Times New Roman"/>
                        </a:rPr>
                        <a:t>Assign roles and responsibilities.</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marR="0" indent="-347345" algn="ctr">
                        <a:lnSpc>
                          <a:spcPct val="115000"/>
                        </a:lnSpc>
                        <a:spcBef>
                          <a:spcPts val="600"/>
                        </a:spcBef>
                        <a:spcAft>
                          <a:spcPts val="600"/>
                        </a:spcAft>
                      </a:pPr>
                      <a:r>
                        <a:rPr lang="en-US" sz="2000" b="0" dirty="0">
                          <a:solidFill>
                            <a:schemeClr val="tx1"/>
                          </a:solidFill>
                          <a:latin typeface="+mn-lt"/>
                          <a:ea typeface="Calibri"/>
                          <a:cs typeface="Times New Roman"/>
                        </a:rPr>
                        <a:t>1 Week</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000" dirty="0">
                          <a:latin typeface="+mn-lt"/>
                          <a:ea typeface="Times New Roman"/>
                          <a:cs typeface="Times New Roman"/>
                        </a:rPr>
                        <a:t>Completed</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81141">
                <a:tc>
                  <a:txBody>
                    <a:bodyPr/>
                    <a:lstStyle/>
                    <a:p>
                      <a:pPr marL="0" marR="0" algn="ctr">
                        <a:lnSpc>
                          <a:spcPct val="115000"/>
                        </a:lnSpc>
                        <a:spcBef>
                          <a:spcPts val="600"/>
                        </a:spcBef>
                        <a:spcAft>
                          <a:spcPts val="600"/>
                        </a:spcAft>
                      </a:pPr>
                      <a:r>
                        <a:rPr lang="en-US" sz="2000" kern="1200">
                          <a:latin typeface="+mn-lt"/>
                          <a:ea typeface="Calibri"/>
                          <a:cs typeface="Times New Roman"/>
                        </a:rPr>
                        <a:t>2.</a:t>
                      </a:r>
                      <a:endParaRPr lang="en-US" sz="200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8890" algn="just">
                        <a:lnSpc>
                          <a:spcPct val="100000"/>
                        </a:lnSpc>
                        <a:spcBef>
                          <a:spcPts val="600"/>
                        </a:spcBef>
                        <a:spcAft>
                          <a:spcPts val="600"/>
                        </a:spcAft>
                      </a:pPr>
                      <a:r>
                        <a:rPr lang="en-US" sz="2000" dirty="0">
                          <a:latin typeface="+mn-lt"/>
                          <a:ea typeface="Calibri"/>
                          <a:cs typeface="Times New Roman"/>
                        </a:rPr>
                        <a:t>Research</a:t>
                      </a:r>
                      <a:r>
                        <a:rPr lang="en-US" sz="2000" baseline="0" dirty="0">
                          <a:latin typeface="+mn-lt"/>
                          <a:ea typeface="Calibri"/>
                          <a:cs typeface="Times New Roman"/>
                        </a:rPr>
                        <a:t> </a:t>
                      </a:r>
                      <a:r>
                        <a:rPr lang="en-US" sz="2000" dirty="0">
                          <a:latin typeface="+mn-lt"/>
                          <a:ea typeface="Calibri"/>
                          <a:cs typeface="Times New Roman"/>
                        </a:rPr>
                        <a:t>wireless charging technologies and components. </a:t>
                      </a:r>
                    </a:p>
                    <a:p>
                      <a:pPr marL="0" marR="0" lvl="0" indent="-8890" algn="just">
                        <a:lnSpc>
                          <a:spcPct val="100000"/>
                        </a:lnSpc>
                        <a:spcBef>
                          <a:spcPts val="600"/>
                        </a:spcBef>
                        <a:spcAft>
                          <a:spcPts val="600"/>
                        </a:spcAft>
                      </a:pPr>
                      <a:r>
                        <a:rPr lang="en-US" sz="2000" dirty="0">
                          <a:latin typeface="+mn-lt"/>
                          <a:ea typeface="Calibri"/>
                          <a:cs typeface="Times New Roman"/>
                        </a:rPr>
                        <a:t>Gather</a:t>
                      </a:r>
                      <a:r>
                        <a:rPr lang="en-US" sz="2000" baseline="0" dirty="0">
                          <a:latin typeface="+mn-lt"/>
                          <a:ea typeface="Calibri"/>
                          <a:cs typeface="Times New Roman"/>
                        </a:rPr>
                        <a:t> </a:t>
                      </a:r>
                      <a:r>
                        <a:rPr lang="en-US" sz="2000" dirty="0">
                          <a:latin typeface="+mn-lt"/>
                          <a:ea typeface="Calibri"/>
                          <a:cs typeface="Times New Roman"/>
                        </a:rPr>
                        <a:t>requirements for electrical system design.</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marR="0" indent="-347345" algn="ctr" defTabSz="914400" rtl="0" eaLnBrk="1" fontAlgn="auto" latinLnBrk="0" hangingPunct="1">
                        <a:lnSpc>
                          <a:spcPct val="115000"/>
                        </a:lnSpc>
                        <a:spcBef>
                          <a:spcPts val="600"/>
                        </a:spcBef>
                        <a:spcAft>
                          <a:spcPts val="600"/>
                        </a:spcAft>
                        <a:buClrTx/>
                        <a:buSzTx/>
                        <a:buFontTx/>
                        <a:buNone/>
                        <a:tabLst/>
                        <a:defRPr/>
                      </a:pPr>
                      <a:r>
                        <a:rPr lang="en-US" sz="2000" b="0" dirty="0">
                          <a:solidFill>
                            <a:schemeClr val="tx1"/>
                          </a:solidFill>
                          <a:latin typeface="+mn-lt"/>
                          <a:ea typeface="Calibri"/>
                          <a:cs typeface="Times New Roman"/>
                        </a:rPr>
                        <a:t>1</a:t>
                      </a:r>
                      <a:r>
                        <a:rPr lang="en-US" sz="2000" b="0" baseline="0" dirty="0">
                          <a:solidFill>
                            <a:schemeClr val="tx1"/>
                          </a:solidFill>
                          <a:latin typeface="+mn-lt"/>
                          <a:ea typeface="Calibri"/>
                          <a:cs typeface="Times New Roman"/>
                        </a:rPr>
                        <a:t> Week</a:t>
                      </a:r>
                      <a:endParaRPr lang="en-US" sz="2000" b="0" dirty="0">
                        <a:solidFill>
                          <a:schemeClr val="tx1"/>
                        </a:solidFill>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000" dirty="0">
                          <a:latin typeface="+mn-lt"/>
                          <a:ea typeface="Times New Roman"/>
                          <a:cs typeface="Times New Roman"/>
                        </a:rPr>
                        <a:t>Completed</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98312">
                <a:tc>
                  <a:txBody>
                    <a:bodyPr/>
                    <a:lstStyle/>
                    <a:p>
                      <a:pPr marL="0" marR="0" algn="ctr">
                        <a:lnSpc>
                          <a:spcPct val="115000"/>
                        </a:lnSpc>
                        <a:spcBef>
                          <a:spcPts val="600"/>
                        </a:spcBef>
                        <a:spcAft>
                          <a:spcPts val="600"/>
                        </a:spcAft>
                      </a:pPr>
                      <a:r>
                        <a:rPr lang="en-US" sz="2000">
                          <a:latin typeface="+mn-lt"/>
                          <a:ea typeface="Times New Roman"/>
                          <a:cs typeface="Times New Roman"/>
                        </a:rPr>
                        <a:t>3.</a:t>
                      </a:r>
                      <a:endParaRPr lang="en-US" sz="200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600"/>
                        </a:spcBef>
                        <a:spcAft>
                          <a:spcPts val="600"/>
                        </a:spcAft>
                      </a:pPr>
                      <a:r>
                        <a:rPr lang="en-US" sz="2000" dirty="0">
                          <a:latin typeface="+mn-lt"/>
                          <a:ea typeface="Calibri"/>
                          <a:cs typeface="Times New Roman"/>
                        </a:rPr>
                        <a:t>Research relevant Arduino libraries and coding practices.</a:t>
                      </a:r>
                    </a:p>
                    <a:p>
                      <a:pPr marL="0" marR="0" algn="just">
                        <a:lnSpc>
                          <a:spcPct val="115000"/>
                        </a:lnSpc>
                        <a:spcBef>
                          <a:spcPts val="600"/>
                        </a:spcBef>
                        <a:spcAft>
                          <a:spcPts val="600"/>
                        </a:spcAft>
                      </a:pPr>
                      <a:r>
                        <a:rPr lang="en-US" sz="2000" dirty="0">
                          <a:latin typeface="+mn-lt"/>
                          <a:ea typeface="Calibri"/>
                          <a:cs typeface="Times New Roman"/>
                        </a:rPr>
                        <a:t>Gather requirements for software and hardware integration.</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000" b="0" dirty="0">
                          <a:solidFill>
                            <a:schemeClr val="tx1"/>
                          </a:solidFill>
                          <a:latin typeface="+mn-lt"/>
                          <a:ea typeface="Calibri"/>
                          <a:cs typeface="Times New Roman"/>
                        </a:rPr>
                        <a:t>1</a:t>
                      </a:r>
                      <a:r>
                        <a:rPr lang="en-US" sz="2000" b="0" baseline="0" dirty="0">
                          <a:solidFill>
                            <a:schemeClr val="tx1"/>
                          </a:solidFill>
                          <a:latin typeface="+mn-lt"/>
                          <a:ea typeface="Calibri"/>
                          <a:cs typeface="Times New Roman"/>
                        </a:rPr>
                        <a:t> Week</a:t>
                      </a:r>
                      <a:endParaRPr lang="en-US" sz="2000" b="0" dirty="0">
                        <a:solidFill>
                          <a:schemeClr val="tx1"/>
                        </a:solidFill>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000" dirty="0">
                          <a:latin typeface="+mn-lt"/>
                          <a:ea typeface="Times New Roman"/>
                          <a:cs typeface="Times New Roman"/>
                        </a:rPr>
                        <a:t>Completed</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8089">
                <a:tc>
                  <a:txBody>
                    <a:bodyPr/>
                    <a:lstStyle/>
                    <a:p>
                      <a:pPr marL="0" marR="0" algn="ctr">
                        <a:lnSpc>
                          <a:spcPct val="115000"/>
                        </a:lnSpc>
                        <a:spcBef>
                          <a:spcPts val="600"/>
                        </a:spcBef>
                        <a:spcAft>
                          <a:spcPts val="600"/>
                        </a:spcAft>
                      </a:pPr>
                      <a:r>
                        <a:rPr lang="en-US" sz="2000" kern="1200">
                          <a:latin typeface="+mn-lt"/>
                          <a:ea typeface="Calibri"/>
                          <a:cs typeface="Times New Roman"/>
                        </a:rPr>
                        <a:t>4.</a:t>
                      </a:r>
                      <a:endParaRPr lang="en-US" sz="200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8890" algn="just">
                        <a:lnSpc>
                          <a:spcPct val="115000"/>
                        </a:lnSpc>
                        <a:spcBef>
                          <a:spcPts val="600"/>
                        </a:spcBef>
                        <a:spcAft>
                          <a:spcPts val="600"/>
                        </a:spcAft>
                      </a:pPr>
                      <a:r>
                        <a:rPr lang="en-US" sz="2000" dirty="0">
                          <a:latin typeface="+mn-lt"/>
                          <a:ea typeface="Calibri"/>
                          <a:cs typeface="Times New Roman"/>
                        </a:rPr>
                        <a:t>Design the electrical layout and circuit diagrams.</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000" dirty="0">
                          <a:latin typeface="+mn-lt"/>
                          <a:ea typeface="Calibri"/>
                          <a:cs typeface="Times New Roman"/>
                        </a:rPr>
                        <a:t>1</a:t>
                      </a:r>
                      <a:r>
                        <a:rPr lang="en-US" sz="2000" baseline="0" dirty="0">
                          <a:latin typeface="+mn-lt"/>
                          <a:ea typeface="Calibri"/>
                          <a:cs typeface="Times New Roman"/>
                        </a:rPr>
                        <a:t> Week</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600"/>
                        </a:spcAft>
                      </a:pPr>
                      <a:r>
                        <a:rPr lang="en-US" sz="2000" dirty="0">
                          <a:latin typeface="+mn-lt"/>
                          <a:ea typeface="Times New Roman"/>
                          <a:cs typeface="Times New Roman"/>
                        </a:rPr>
                        <a:t>Completed</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Rectangle 10"/>
          <p:cNvSpPr/>
          <p:nvPr/>
        </p:nvSpPr>
        <p:spPr>
          <a:xfrm>
            <a:off x="1749178" y="490805"/>
            <a:ext cx="7857126" cy="646331"/>
          </a:xfrm>
          <a:prstGeom prst="rect">
            <a:avLst/>
          </a:prstGeom>
        </p:spPr>
        <p:txBody>
          <a:bodyPr wrap="square">
            <a:spAutoFit/>
          </a:bodyPr>
          <a:lstStyle/>
          <a:p>
            <a:pPr algn="ctr">
              <a:buNone/>
            </a:pPr>
            <a:r>
              <a:rPr lang="en-US" sz="3600" b="1" dirty="0">
                <a:effectLst>
                  <a:outerShdw blurRad="38100" dist="38100" dir="2700000" algn="tl">
                    <a:srgbClr val="000000">
                      <a:alpha val="43137"/>
                    </a:srgbClr>
                  </a:outerShdw>
                </a:effectLst>
                <a:latin typeface="+mj-lt"/>
              </a:rPr>
              <a:t>Schedule of Activities </a:t>
            </a:r>
          </a:p>
        </p:txBody>
      </p:sp>
      <p:sp>
        <p:nvSpPr>
          <p:cNvPr id="14" name="Slide Number Placeholder 13"/>
          <p:cNvSpPr>
            <a:spLocks noGrp="1"/>
          </p:cNvSpPr>
          <p:nvPr>
            <p:ph type="sldNum" sz="quarter" idx="12"/>
          </p:nvPr>
        </p:nvSpPr>
        <p:spPr/>
        <p:txBody>
          <a:bodyPr/>
          <a:lstStyle/>
          <a:p>
            <a:pPr>
              <a:defRPr/>
            </a:pPr>
            <a:fld id="{7C3B0A52-9DFB-44F1-9FC5-2E36131076EC}" type="slidenum">
              <a:rPr lang="en-US" smtClean="0"/>
              <a:pPr>
                <a:defRPr/>
              </a:pPr>
              <a:t>16</a:t>
            </a:fld>
            <a:endParaRPr lang="en-US" dirty="0"/>
          </a:p>
        </p:txBody>
      </p:sp>
      <p:sp>
        <p:nvSpPr>
          <p:cNvPr id="3" name="Rectangle 2"/>
          <p:cNvSpPr/>
          <p:nvPr/>
        </p:nvSpPr>
        <p:spPr>
          <a:xfrm>
            <a:off x="2661096" y="1057822"/>
            <a:ext cx="8582527" cy="954107"/>
          </a:xfrm>
          <a:prstGeom prst="rect">
            <a:avLst/>
          </a:prstGeom>
        </p:spPr>
        <p:txBody>
          <a:bodyPr wrap="square">
            <a:spAutoFit/>
          </a:bodyPr>
          <a:lstStyle/>
          <a:p>
            <a:r>
              <a:rPr lang="en-US" sz="2800" dirty="0"/>
              <a:t>Table 1: Schedule of Activities of </a:t>
            </a:r>
            <a:r>
              <a:rPr lang="en-US" sz="2800" dirty="0">
                <a:ea typeface="Calibri"/>
                <a:cs typeface="Times New Roman"/>
              </a:rPr>
              <a:t>7</a:t>
            </a:r>
            <a:r>
              <a:rPr lang="en-US" sz="2800" baseline="30000" dirty="0">
                <a:ea typeface="Calibri"/>
                <a:cs typeface="Times New Roman"/>
              </a:rPr>
              <a:t>th</a:t>
            </a:r>
            <a:r>
              <a:rPr lang="en-US" sz="2800" dirty="0">
                <a:ea typeface="Calibri"/>
                <a:cs typeface="Times New Roman"/>
              </a:rPr>
              <a:t> Semester </a:t>
            </a:r>
            <a:br>
              <a:rPr lang="en-US" sz="4400" dirty="0"/>
            </a:br>
            <a:endParaRPr lang="en-GB" sz="2800" dirty="0"/>
          </a:p>
        </p:txBody>
      </p:sp>
      <p:pic>
        <p:nvPicPr>
          <p:cNvPr id="6" name="Google Shape;112;p15"/>
          <p:cNvPicPr preferRelativeResize="0">
            <a:picLocks/>
          </p:cNvPicPr>
          <p:nvPr/>
        </p:nvPicPr>
        <p:blipFill rotWithShape="1">
          <a:blip r:embed="rId3">
            <a:alphaModFix/>
          </a:blip>
          <a:srcRect/>
          <a:stretch>
            <a:fillRect/>
          </a:stretch>
        </p:blipFill>
        <p:spPr>
          <a:xfrm>
            <a:off x="0" y="-37815"/>
            <a:ext cx="1174951" cy="1174951"/>
          </a:xfrm>
          <a:prstGeom prst="rect">
            <a:avLst/>
          </a:prstGeom>
          <a:noFill/>
          <a:ln>
            <a:noFill/>
          </a:ln>
        </p:spPr>
      </p:pic>
      <p:sp>
        <p:nvSpPr>
          <p:cNvPr id="2" name="Rectangle 1"/>
          <p:cNvSpPr/>
          <p:nvPr/>
        </p:nvSpPr>
        <p:spPr>
          <a:xfrm>
            <a:off x="5805054" y="7324"/>
            <a:ext cx="7079673"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250571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93556" y="1055963"/>
            <a:ext cx="8650705" cy="584775"/>
          </a:xfrm>
          <a:prstGeom prst="rect">
            <a:avLst/>
          </a:prstGeom>
        </p:spPr>
        <p:txBody>
          <a:bodyPr wrap="square">
            <a:spAutoFit/>
          </a:bodyPr>
          <a:lstStyle/>
          <a:p>
            <a:pPr algn="ctr">
              <a:buNone/>
            </a:pPr>
            <a:r>
              <a:rPr lang="en-US" sz="3200" dirty="0"/>
              <a:t>Table 2: Schedule of Activities of </a:t>
            </a:r>
            <a:r>
              <a:rPr lang="en-US" sz="3200" dirty="0">
                <a:cs typeface="Times New Roman"/>
              </a:rPr>
              <a:t>8</a:t>
            </a:r>
            <a:r>
              <a:rPr lang="en-US" sz="3200" baseline="30000" dirty="0">
                <a:cs typeface="Times New Roman"/>
              </a:rPr>
              <a:t>th</a:t>
            </a:r>
            <a:r>
              <a:rPr lang="en-US" sz="3200" dirty="0">
                <a:ea typeface="Calibri"/>
                <a:cs typeface="Times New Roman"/>
              </a:rPr>
              <a:t>  Semester </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3184614014"/>
              </p:ext>
            </p:extLst>
          </p:nvPr>
        </p:nvGraphicFramePr>
        <p:xfrm>
          <a:off x="279279" y="1930425"/>
          <a:ext cx="11486147" cy="4425926"/>
        </p:xfrm>
        <a:graphic>
          <a:graphicData uri="http://schemas.openxmlformats.org/drawingml/2006/table">
            <a:tbl>
              <a:tblPr/>
              <a:tblGrid>
                <a:gridCol w="1482084">
                  <a:extLst>
                    <a:ext uri="{9D8B030D-6E8A-4147-A177-3AD203B41FA5}">
                      <a16:colId xmlns:a16="http://schemas.microsoft.com/office/drawing/2014/main" val="20000"/>
                    </a:ext>
                  </a:extLst>
                </a:gridCol>
                <a:gridCol w="7196695">
                  <a:extLst>
                    <a:ext uri="{9D8B030D-6E8A-4147-A177-3AD203B41FA5}">
                      <a16:colId xmlns:a16="http://schemas.microsoft.com/office/drawing/2014/main" val="20001"/>
                    </a:ext>
                  </a:extLst>
                </a:gridCol>
                <a:gridCol w="2807368">
                  <a:extLst>
                    <a:ext uri="{9D8B030D-6E8A-4147-A177-3AD203B41FA5}">
                      <a16:colId xmlns:a16="http://schemas.microsoft.com/office/drawing/2014/main" val="20002"/>
                    </a:ext>
                  </a:extLst>
                </a:gridCol>
              </a:tblGrid>
              <a:tr h="945400">
                <a:tc>
                  <a:txBody>
                    <a:bodyPr/>
                    <a:lstStyle/>
                    <a:p>
                      <a:pPr marL="0" marR="0" indent="0" algn="ctr" defTabSz="914400" rtl="0" eaLnBrk="1" fontAlgn="auto" latinLnBrk="0" hangingPunct="1">
                        <a:lnSpc>
                          <a:spcPct val="150000"/>
                        </a:lnSpc>
                        <a:spcBef>
                          <a:spcPts val="600"/>
                        </a:spcBef>
                        <a:spcAft>
                          <a:spcPts val="600"/>
                        </a:spcAft>
                        <a:buClrTx/>
                        <a:buSzTx/>
                        <a:buFontTx/>
                        <a:buNone/>
                        <a:tabLst/>
                        <a:defRPr/>
                      </a:pPr>
                      <a:r>
                        <a:rPr lang="en-US" sz="2800" b="1" kern="1200" dirty="0">
                          <a:latin typeface="+mn-lt"/>
                          <a:ea typeface="Calibri"/>
                          <a:cs typeface="Times New Roman"/>
                        </a:rPr>
                        <a:t>S. No.</a:t>
                      </a:r>
                      <a:endParaRPr lang="en-US" sz="28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2800" b="1" kern="1200" dirty="0">
                          <a:latin typeface="+mn-lt"/>
                          <a:ea typeface="Calibri"/>
                          <a:cs typeface="Times New Roman"/>
                        </a:rPr>
                        <a:t>Activities</a:t>
                      </a:r>
                      <a:endParaRPr lang="en-US" sz="28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50000"/>
                        </a:lnSpc>
                        <a:spcBef>
                          <a:spcPts val="600"/>
                        </a:spcBef>
                        <a:spcAft>
                          <a:spcPts val="600"/>
                        </a:spcAft>
                        <a:buClrTx/>
                        <a:buSzTx/>
                        <a:buFontTx/>
                        <a:buNone/>
                        <a:tabLst/>
                        <a:defRPr/>
                      </a:pPr>
                      <a:r>
                        <a:rPr lang="en-US" sz="2800" b="1" dirty="0">
                          <a:latin typeface="+mn-lt"/>
                          <a:ea typeface="Times New Roman"/>
                          <a:cs typeface="Times New Roman"/>
                        </a:rPr>
                        <a:t>Duration </a:t>
                      </a:r>
                      <a:endParaRPr lang="en-US" sz="2800" b="1"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34038">
                <a:tc>
                  <a:txBody>
                    <a:bodyPr/>
                    <a:lstStyle/>
                    <a:p>
                      <a:pPr marL="0" marR="0" algn="ctr">
                        <a:lnSpc>
                          <a:spcPct val="150000"/>
                        </a:lnSpc>
                        <a:spcBef>
                          <a:spcPts val="600"/>
                        </a:spcBef>
                        <a:spcAft>
                          <a:spcPts val="600"/>
                        </a:spcAft>
                      </a:pPr>
                      <a:r>
                        <a:rPr lang="en-US" sz="2400" dirty="0">
                          <a:latin typeface="+mn-lt"/>
                          <a:ea typeface="Calibri"/>
                          <a:cs typeface="Times New Roman"/>
                        </a:rPr>
                        <a:t>1.</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000" dirty="0">
                          <a:latin typeface="+mn-lt"/>
                          <a:ea typeface="Calibri"/>
                          <a:cs typeface="Times New Roman"/>
                        </a:rPr>
                        <a:t>Start coding basic functions for Arduino Nano.</a:t>
                      </a:r>
                    </a:p>
                    <a:p>
                      <a:pPr marL="0" marR="0">
                        <a:lnSpc>
                          <a:spcPct val="100000"/>
                        </a:lnSpc>
                        <a:spcBef>
                          <a:spcPts val="0"/>
                        </a:spcBef>
                        <a:spcAft>
                          <a:spcPts val="0"/>
                        </a:spcAft>
                      </a:pPr>
                      <a:r>
                        <a:rPr lang="en-US" sz="2000" dirty="0">
                          <a:latin typeface="+mn-lt"/>
                          <a:ea typeface="Calibri"/>
                          <a:cs typeface="Times New Roman"/>
                        </a:rPr>
                        <a:t>Develop initial prototype for testing basic functionality.</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2000" dirty="0">
                          <a:latin typeface="+mn-lt"/>
                          <a:ea typeface="Calibri"/>
                          <a:cs typeface="Times New Roman"/>
                        </a:rPr>
                        <a:t>2 Week</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95544">
                <a:tc>
                  <a:txBody>
                    <a:bodyPr/>
                    <a:lstStyle/>
                    <a:p>
                      <a:pPr marL="0" marR="0" algn="ctr">
                        <a:lnSpc>
                          <a:spcPct val="150000"/>
                        </a:lnSpc>
                        <a:spcBef>
                          <a:spcPts val="600"/>
                        </a:spcBef>
                        <a:spcAft>
                          <a:spcPts val="600"/>
                        </a:spcAft>
                      </a:pPr>
                      <a:r>
                        <a:rPr lang="en-US" sz="2400" dirty="0">
                          <a:latin typeface="+mn-lt"/>
                          <a:ea typeface="Calibri"/>
                          <a:cs typeface="Times New Roman"/>
                        </a:rPr>
                        <a:t>2.</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600"/>
                        </a:spcBef>
                        <a:spcAft>
                          <a:spcPts val="600"/>
                        </a:spcAft>
                      </a:pPr>
                      <a:r>
                        <a:rPr lang="en-US" sz="2000" dirty="0">
                          <a:latin typeface="+mn-lt"/>
                          <a:ea typeface="Calibri"/>
                          <a:cs typeface="Times New Roman"/>
                        </a:rPr>
                        <a:t>Conduct final integration of all system components.</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2000" dirty="0">
                          <a:latin typeface="+mn-lt"/>
                          <a:ea typeface="Calibri"/>
                          <a:cs typeface="Times New Roman"/>
                        </a:rPr>
                        <a:t>1 week</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61715">
                <a:tc>
                  <a:txBody>
                    <a:bodyPr/>
                    <a:lstStyle/>
                    <a:p>
                      <a:pPr marL="0" marR="0" algn="ctr">
                        <a:lnSpc>
                          <a:spcPct val="150000"/>
                        </a:lnSpc>
                        <a:spcBef>
                          <a:spcPts val="600"/>
                        </a:spcBef>
                        <a:spcAft>
                          <a:spcPts val="600"/>
                        </a:spcAft>
                      </a:pPr>
                      <a:r>
                        <a:rPr lang="en-US" sz="2400" dirty="0">
                          <a:latin typeface="+mn-lt"/>
                          <a:ea typeface="Calibri"/>
                          <a:cs typeface="Times New Roman"/>
                        </a:rPr>
                        <a:t>3.</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600"/>
                        </a:spcBef>
                        <a:spcAft>
                          <a:spcPts val="600"/>
                        </a:spcAft>
                      </a:pPr>
                      <a:r>
                        <a:rPr lang="en-US" sz="2000" dirty="0">
                          <a:latin typeface="+mn-lt"/>
                          <a:ea typeface="Calibri"/>
                          <a:cs typeface="Times New Roman"/>
                        </a:rPr>
                        <a:t>Perform comprehensive testing to ensure system functionality and reliability.</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2000" dirty="0">
                          <a:latin typeface="+mn-lt"/>
                          <a:ea typeface="Calibri"/>
                          <a:cs typeface="Times New Roman"/>
                        </a:rPr>
                        <a:t>3 Days</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12760">
                <a:tc>
                  <a:txBody>
                    <a:bodyPr/>
                    <a:lstStyle/>
                    <a:p>
                      <a:pPr marL="0" marR="0" algn="ctr">
                        <a:lnSpc>
                          <a:spcPct val="150000"/>
                        </a:lnSpc>
                        <a:spcBef>
                          <a:spcPts val="600"/>
                        </a:spcBef>
                        <a:spcAft>
                          <a:spcPts val="600"/>
                        </a:spcAft>
                      </a:pPr>
                      <a:r>
                        <a:rPr lang="en-US" sz="2400" dirty="0">
                          <a:latin typeface="+mn-lt"/>
                          <a:ea typeface="Calibri"/>
                          <a:cs typeface="Times New Roman"/>
                        </a:rPr>
                        <a:t>4.</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600"/>
                        </a:spcBef>
                        <a:spcAft>
                          <a:spcPts val="600"/>
                        </a:spcAft>
                      </a:pPr>
                      <a:r>
                        <a:rPr lang="en-US" sz="2000" dirty="0">
                          <a:latin typeface="+mn-lt"/>
                          <a:ea typeface="Calibri"/>
                          <a:cs typeface="Times New Roman"/>
                        </a:rPr>
                        <a:t>Compile and review all documentation and test results.</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2000" dirty="0">
                          <a:latin typeface="+mn-lt"/>
                          <a:ea typeface="Calibri"/>
                          <a:cs typeface="Times New Roman"/>
                        </a:rPr>
                        <a:t>2</a:t>
                      </a:r>
                      <a:r>
                        <a:rPr lang="en-US" sz="2000" baseline="0" dirty="0">
                          <a:latin typeface="+mn-lt"/>
                          <a:ea typeface="Calibri"/>
                          <a:cs typeface="Times New Roman"/>
                        </a:rPr>
                        <a:t> Days</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76469">
                <a:tc>
                  <a:txBody>
                    <a:bodyPr/>
                    <a:lstStyle/>
                    <a:p>
                      <a:pPr marL="0" marR="0" algn="ctr">
                        <a:lnSpc>
                          <a:spcPct val="150000"/>
                        </a:lnSpc>
                        <a:spcBef>
                          <a:spcPts val="600"/>
                        </a:spcBef>
                        <a:spcAft>
                          <a:spcPts val="600"/>
                        </a:spcAft>
                      </a:pPr>
                      <a:r>
                        <a:rPr lang="en-US" sz="2400" dirty="0">
                          <a:latin typeface="+mn-lt"/>
                          <a:ea typeface="Calibri"/>
                          <a:cs typeface="Times New Roman"/>
                        </a:rPr>
                        <a:t>5.</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600"/>
                        </a:spcBef>
                        <a:spcAft>
                          <a:spcPts val="600"/>
                        </a:spcAft>
                      </a:pPr>
                      <a:r>
                        <a:rPr lang="en-US" sz="2000" dirty="0">
                          <a:latin typeface="+mn-lt"/>
                          <a:ea typeface="Calibri"/>
                          <a:cs typeface="Times New Roman"/>
                        </a:rPr>
                        <a:t>Preparation and submission of project report.</a:t>
                      </a: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600"/>
                        </a:spcBef>
                        <a:spcAft>
                          <a:spcPts val="600"/>
                        </a:spcAft>
                      </a:pPr>
                      <a:r>
                        <a:rPr lang="en-US" sz="2000" dirty="0">
                          <a:latin typeface="+mn-lt"/>
                          <a:ea typeface="Calibri"/>
                          <a:cs typeface="Times New Roman"/>
                        </a:rPr>
                        <a:t>5</a:t>
                      </a:r>
                      <a:r>
                        <a:rPr lang="en-US" sz="2000" baseline="0" dirty="0">
                          <a:latin typeface="+mn-lt"/>
                          <a:ea typeface="Calibri"/>
                          <a:cs typeface="Times New Roman"/>
                        </a:rPr>
                        <a:t> Days</a:t>
                      </a:r>
                      <a:endParaRPr lang="en-US" sz="2000" dirty="0">
                        <a:latin typeface="+mn-lt"/>
                        <a:ea typeface="Calibri"/>
                        <a:cs typeface="Times New Roman"/>
                      </a:endParaRPr>
                    </a:p>
                  </a:txBody>
                  <a:tcPr marL="72579" marR="7257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Slide Number Placeholder 9"/>
          <p:cNvSpPr>
            <a:spLocks noGrp="1"/>
          </p:cNvSpPr>
          <p:nvPr>
            <p:ph type="sldNum" sz="quarter" idx="12"/>
          </p:nvPr>
        </p:nvSpPr>
        <p:spPr/>
        <p:txBody>
          <a:bodyPr/>
          <a:lstStyle/>
          <a:p>
            <a:pPr>
              <a:defRPr/>
            </a:pPr>
            <a:fld id="{70D05B17-7587-41D7-BCAF-6BD8C83286AA}" type="slidenum">
              <a:rPr lang="en-US" smtClean="0"/>
              <a:pPr>
                <a:defRPr/>
              </a:pPr>
              <a:t>17</a:t>
            </a:fld>
            <a:endParaRPr lang="en-US" dirty="0"/>
          </a:p>
        </p:txBody>
      </p:sp>
      <p:pic>
        <p:nvPicPr>
          <p:cNvPr id="6" name="Google Shape;112;p15"/>
          <p:cNvPicPr preferRelativeResize="0">
            <a:picLocks/>
          </p:cNvPicPr>
          <p:nvPr/>
        </p:nvPicPr>
        <p:blipFill rotWithShape="1">
          <a:blip r:embed="rId2">
            <a:alphaModFix/>
          </a:blip>
          <a:srcRect/>
          <a:stretch>
            <a:fillRect/>
          </a:stretch>
        </p:blipFill>
        <p:spPr>
          <a:xfrm>
            <a:off x="0" y="-37815"/>
            <a:ext cx="1174951" cy="1174951"/>
          </a:xfrm>
          <a:prstGeom prst="rect">
            <a:avLst/>
          </a:prstGeom>
          <a:noFill/>
          <a:ln>
            <a:noFill/>
          </a:ln>
        </p:spPr>
      </p:pic>
      <p:sp>
        <p:nvSpPr>
          <p:cNvPr id="2" name="Rectangle 1"/>
          <p:cNvSpPr/>
          <p:nvPr/>
        </p:nvSpPr>
        <p:spPr>
          <a:xfrm>
            <a:off x="5818909" y="34601"/>
            <a:ext cx="6802581"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44754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174951" y="1047919"/>
            <a:ext cx="8132613" cy="580628"/>
          </a:xfrm>
        </p:spPr>
        <p:txBody>
          <a:bodyPr>
            <a:normAutofit/>
          </a:bodyPr>
          <a:lstStyle/>
          <a:p>
            <a:pPr algn="ctr"/>
            <a:r>
              <a:rPr lang="en-US" sz="3200" b="1" dirty="0">
                <a:latin typeface="+mn-lt"/>
                <a:cs typeface="Arial" pitchFamily="34" charset="0"/>
              </a:rPr>
              <a:t>References</a:t>
            </a:r>
          </a:p>
        </p:txBody>
      </p:sp>
      <p:sp>
        <p:nvSpPr>
          <p:cNvPr id="14" name="Content Placeholder 2"/>
          <p:cNvSpPr>
            <a:spLocks noGrp="1"/>
          </p:cNvSpPr>
          <p:nvPr>
            <p:ph sz="quarter" idx="1"/>
          </p:nvPr>
        </p:nvSpPr>
        <p:spPr>
          <a:xfrm>
            <a:off x="172962" y="1784424"/>
            <a:ext cx="11742821" cy="5337736"/>
          </a:xfrm>
        </p:spPr>
        <p:txBody>
          <a:bodyPr>
            <a:noAutofit/>
          </a:bodyPr>
          <a:lstStyle/>
          <a:p>
            <a:pPr algn="just">
              <a:lnSpc>
                <a:spcPct val="150000"/>
              </a:lnSpc>
              <a:spcBef>
                <a:spcPts val="635"/>
              </a:spcBef>
              <a:buNone/>
            </a:pPr>
            <a:r>
              <a:rPr lang="en-US" sz="1800" b="1" dirty="0">
                <a:latin typeface="Times New Roman" pitchFamily="18" charset="0"/>
                <a:cs typeface="Times New Roman" pitchFamily="18" charset="0"/>
              </a:rPr>
              <a:t>[1] </a:t>
            </a:r>
            <a:r>
              <a:rPr lang="en-US" sz="2000" dirty="0">
                <a:latin typeface="Times New Roman" pitchFamily="18" charset="0"/>
                <a:cs typeface="Times New Roman" pitchFamily="18" charset="0"/>
              </a:rPr>
              <a:t>Wang, Y., Huang, Y., &amp; Zhang, C. (2019). "Design and Implementation of Wireless Charging System for Electric Vehicles." IEEE Access, 7, 134597-134607.</a:t>
            </a:r>
          </a:p>
          <a:p>
            <a:pPr algn="just">
              <a:lnSpc>
                <a:spcPct val="150000"/>
              </a:lnSpc>
              <a:spcBef>
                <a:spcPts val="635"/>
              </a:spcBef>
              <a:buNone/>
            </a:pPr>
            <a:r>
              <a:rPr lang="en-US" sz="2000" b="1" dirty="0">
                <a:latin typeface="Times New Roman" pitchFamily="18" charset="0"/>
                <a:cs typeface="Times New Roman" pitchFamily="18" charset="0"/>
              </a:rPr>
              <a:t>[2] </a:t>
            </a:r>
            <a:r>
              <a:rPr lang="en-US" sz="2000" dirty="0">
                <a:latin typeface="Times New Roman" pitchFamily="18" charset="0"/>
                <a:cs typeface="Times New Roman" pitchFamily="18" charset="0"/>
              </a:rPr>
              <a:t>Lim, T., Kim, S., &amp; Choi, J. (2020). "Performance Analysis of Wireless Charging Systems for Electric Vehicles." Energies, 13(6), 1475.</a:t>
            </a:r>
          </a:p>
          <a:p>
            <a:pPr algn="just">
              <a:lnSpc>
                <a:spcPct val="150000"/>
              </a:lnSpc>
              <a:spcBef>
                <a:spcPts val="635"/>
              </a:spcBef>
              <a:buNone/>
            </a:pPr>
            <a:r>
              <a:rPr lang="en-US" sz="2000" b="1" dirty="0">
                <a:latin typeface="Times New Roman" pitchFamily="18" charset="0"/>
                <a:cs typeface="Times New Roman" pitchFamily="18" charset="0"/>
              </a:rPr>
              <a:t>[3] </a:t>
            </a:r>
            <a:r>
              <a:rPr lang="en-US" sz="2000" dirty="0">
                <a:latin typeface="Times New Roman" pitchFamily="18" charset="0"/>
                <a:cs typeface="Times New Roman" pitchFamily="18" charset="0"/>
              </a:rPr>
              <a:t>H. Wang, W. Shi, Q. Huang, "An Efficient Electric Vehicle Charging System with Wireless Power Transfer," IEEE Transactions on Power Electronics, vol. 33, no. 5, pp. 4139-4151, May 2018.</a:t>
            </a:r>
          </a:p>
          <a:p>
            <a:pPr algn="just">
              <a:lnSpc>
                <a:spcPct val="150000"/>
              </a:lnSpc>
              <a:spcBef>
                <a:spcPts val="635"/>
              </a:spcBef>
              <a:buNone/>
            </a:pPr>
            <a:r>
              <a:rPr lang="en-US" sz="2000" b="1" dirty="0">
                <a:latin typeface="Times New Roman" pitchFamily="18" charset="0"/>
                <a:cs typeface="Times New Roman" pitchFamily="18" charset="0"/>
              </a:rPr>
              <a:t>[4] </a:t>
            </a:r>
            <a:r>
              <a:rPr lang="en-US" sz="2000" dirty="0">
                <a:latin typeface="Times New Roman" pitchFamily="18" charset="0"/>
                <a:cs typeface="Times New Roman" pitchFamily="18" charset="0"/>
              </a:rPr>
              <a:t>Y. Zhang, H. Zhang, Z. Wang, "Integration of Solar Energy and Wireless Charging for Electric Vehicles: A Review," IEEE Transactions on Sustainable Energy, vol. 10, no. 2, pp. 866-876, Apr. 2019.</a:t>
            </a:r>
          </a:p>
          <a:p>
            <a:pPr algn="just">
              <a:lnSpc>
                <a:spcPct val="150000"/>
              </a:lnSpc>
              <a:spcBef>
                <a:spcPts val="635"/>
              </a:spcBef>
              <a:buNone/>
            </a:pPr>
            <a:endParaRPr lang="en-US" sz="1800" dirty="0">
              <a:latin typeface="Times New Roman" pitchFamily="18" charset="0"/>
              <a:cs typeface="Times New Roman" pitchFamily="18" charset="0"/>
            </a:endParaRPr>
          </a:p>
          <a:p>
            <a:pPr algn="just">
              <a:lnSpc>
                <a:spcPct val="150000"/>
              </a:lnSpc>
              <a:spcBef>
                <a:spcPts val="635"/>
              </a:spcBef>
              <a:buNone/>
            </a:pPr>
            <a:endParaRPr lang="en-US" sz="1800" dirty="0">
              <a:latin typeface="Times New Roman" pitchFamily="18" charset="0"/>
              <a:cs typeface="Times New Roman" pitchFamily="18" charset="0"/>
            </a:endParaRPr>
          </a:p>
        </p:txBody>
      </p:sp>
      <p:sp>
        <p:nvSpPr>
          <p:cNvPr id="7" name="Slide Number Placeholder 6"/>
          <p:cNvSpPr>
            <a:spLocks noGrp="1"/>
          </p:cNvSpPr>
          <p:nvPr>
            <p:ph type="sldNum" sz="quarter" idx="12"/>
          </p:nvPr>
        </p:nvSpPr>
        <p:spPr/>
        <p:txBody>
          <a:bodyPr/>
          <a:lstStyle/>
          <a:p>
            <a:pPr>
              <a:buNone/>
              <a:defRPr/>
            </a:pPr>
            <a:fld id="{7C3B0A52-9DFB-44F1-9FC5-2E36131076EC}" type="slidenum">
              <a:rPr lang="en-US" smtClean="0"/>
              <a:pPr>
                <a:buNone/>
                <a:defRPr/>
              </a:pPr>
              <a:t>18</a:t>
            </a:fld>
            <a:endParaRPr lang="en-US" dirty="0"/>
          </a:p>
        </p:txBody>
      </p:sp>
      <p:pic>
        <p:nvPicPr>
          <p:cNvPr id="5" name="Google Shape;112;p15"/>
          <p:cNvPicPr preferRelativeResize="0">
            <a:picLocks/>
          </p:cNvPicPr>
          <p:nvPr/>
        </p:nvPicPr>
        <p:blipFill rotWithShape="1">
          <a:blip r:embed="rId3">
            <a:alphaModFix/>
          </a:blip>
          <a:srcRect/>
          <a:stretch>
            <a:fillRect/>
          </a:stretch>
        </p:blipFill>
        <p:spPr>
          <a:xfrm>
            <a:off x="0" y="17603"/>
            <a:ext cx="1174951" cy="1174951"/>
          </a:xfrm>
          <a:prstGeom prst="rect">
            <a:avLst/>
          </a:prstGeom>
          <a:noFill/>
          <a:ln>
            <a:noFill/>
          </a:ln>
        </p:spPr>
      </p:pic>
      <p:sp>
        <p:nvSpPr>
          <p:cNvPr id="2" name="Rectangle 1"/>
          <p:cNvSpPr/>
          <p:nvPr/>
        </p:nvSpPr>
        <p:spPr>
          <a:xfrm>
            <a:off x="5785658" y="100032"/>
            <a:ext cx="7137408"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00294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9003" y="1735502"/>
            <a:ext cx="6693353" cy="1935428"/>
          </a:xfrm>
          <a:prstGeom prst="rect">
            <a:avLst/>
          </a:prstGeom>
          <a:noFill/>
        </p:spPr>
        <p:txBody>
          <a:bodyPr wrap="none">
            <a:prstTxWarp prst="textChevronInverted">
              <a:avLst/>
            </a:prstTxWarp>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buFont typeface="Times New Roman" pitchFamily="18" charset="0"/>
              <a:buNone/>
              <a:defRPr/>
            </a:pPr>
            <a:r>
              <a:rPr lang="en-US" sz="5715"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p>
        </p:txBody>
      </p:sp>
    </p:spTree>
    <p:extLst>
      <p:ext uri="{BB962C8B-B14F-4D97-AF65-F5344CB8AC3E}">
        <p14:creationId xmlns:p14="http://schemas.microsoft.com/office/powerpoint/2010/main" val="1608555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942" y="605079"/>
            <a:ext cx="6899564" cy="770021"/>
          </a:xfrm>
        </p:spPr>
        <p:txBody>
          <a:bodyPr>
            <a:normAutofit/>
          </a:bodyPr>
          <a:lstStyle/>
          <a:p>
            <a:pPr algn="ctr"/>
            <a:r>
              <a:rPr lang="en-IN" sz="3200" b="1" dirty="0">
                <a:latin typeface="+mn-lt"/>
              </a:rPr>
              <a:t>Outline of Presentation</a:t>
            </a:r>
          </a:p>
        </p:txBody>
      </p:sp>
      <p:sp>
        <p:nvSpPr>
          <p:cNvPr id="3" name="Content Placeholder 2"/>
          <p:cNvSpPr>
            <a:spLocks noGrp="1"/>
          </p:cNvSpPr>
          <p:nvPr>
            <p:ph idx="1"/>
          </p:nvPr>
        </p:nvSpPr>
        <p:spPr>
          <a:xfrm>
            <a:off x="462431" y="1557047"/>
            <a:ext cx="11729569" cy="3929354"/>
          </a:xfrm>
        </p:spPr>
        <p:txBody>
          <a:bodyPr>
            <a:normAutofit/>
          </a:bodyPr>
          <a:lstStyle/>
          <a:p>
            <a:r>
              <a:rPr lang="en-IN" sz="2400" dirty="0">
                <a:latin typeface="Times New Roman" panose="02020603050405020304" pitchFamily="18" charset="0"/>
                <a:cs typeface="Times New Roman" panose="02020603050405020304" pitchFamily="18" charset="0"/>
              </a:rPr>
              <a:t>Introduction</a:t>
            </a:r>
          </a:p>
          <a:p>
            <a:r>
              <a:rPr lang="en-IN" sz="2400" dirty="0">
                <a:latin typeface="Times New Roman" panose="02020603050405020304" pitchFamily="18" charset="0"/>
                <a:cs typeface="Times New Roman" panose="02020603050405020304" pitchFamily="18" charset="0"/>
              </a:rPr>
              <a:t>Block Diagram </a:t>
            </a:r>
          </a:p>
          <a:p>
            <a:r>
              <a:rPr lang="en-IN" sz="2400" dirty="0">
                <a:latin typeface="Times New Roman" panose="02020603050405020304" pitchFamily="18" charset="0"/>
                <a:cs typeface="Times New Roman" panose="02020603050405020304" pitchFamily="18" charset="0"/>
              </a:rPr>
              <a:t>Technology and Components Used</a:t>
            </a:r>
          </a:p>
          <a:p>
            <a:r>
              <a:rPr lang="en-IN" sz="2400" dirty="0">
                <a:latin typeface="Times New Roman" panose="02020603050405020304" pitchFamily="18" charset="0"/>
                <a:cs typeface="Times New Roman" panose="02020603050405020304" pitchFamily="18" charset="0"/>
              </a:rPr>
              <a:t>Uniqueness</a:t>
            </a:r>
          </a:p>
          <a:p>
            <a:r>
              <a:rPr lang="en-IN" sz="2400" dirty="0">
                <a:latin typeface="Times New Roman" panose="02020603050405020304" pitchFamily="18" charset="0"/>
                <a:cs typeface="Times New Roman" panose="02020603050405020304" pitchFamily="18" charset="0"/>
              </a:rPr>
              <a:t>Feasibility of Product</a:t>
            </a:r>
          </a:p>
          <a:p>
            <a:r>
              <a:rPr lang="en-US" sz="2400" dirty="0">
                <a:latin typeface="Times New Roman" panose="02020603050405020304" pitchFamily="18" charset="0"/>
                <a:cs typeface="Times New Roman" panose="02020603050405020304" pitchFamily="18" charset="0"/>
              </a:rPr>
              <a:t>Conclusion and Future Scope</a:t>
            </a:r>
          </a:p>
          <a:p>
            <a:r>
              <a:rPr lang="en-US" sz="2400" dirty="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p:txBody>
      </p:sp>
      <p:pic>
        <p:nvPicPr>
          <p:cNvPr id="4" name="Google Shape;112;p15"/>
          <p:cNvPicPr preferRelativeResize="0">
            <a:picLocks/>
          </p:cNvPicPr>
          <p:nvPr/>
        </p:nvPicPr>
        <p:blipFill rotWithShape="1">
          <a:blip r:embed="rId2">
            <a:alphaModFix/>
          </a:blip>
          <a:srcRect/>
          <a:stretch>
            <a:fillRect/>
          </a:stretch>
        </p:blipFill>
        <p:spPr>
          <a:xfrm>
            <a:off x="0" y="17603"/>
            <a:ext cx="1174951" cy="1174951"/>
          </a:xfrm>
          <a:prstGeom prst="rect">
            <a:avLst/>
          </a:prstGeom>
          <a:noFill/>
          <a:ln>
            <a:noFill/>
          </a:ln>
        </p:spPr>
      </p:pic>
      <p:sp>
        <p:nvSpPr>
          <p:cNvPr id="5" name="Rectangle 4"/>
          <p:cNvSpPr/>
          <p:nvPr/>
        </p:nvSpPr>
        <p:spPr>
          <a:xfrm>
            <a:off x="5893724" y="53801"/>
            <a:ext cx="6829979"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19519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362" y="587111"/>
            <a:ext cx="10515600" cy="549275"/>
          </a:xfrm>
        </p:spPr>
        <p:txBody>
          <a:bodyPr/>
          <a:lstStyle/>
          <a:p>
            <a:pPr algn="ctr"/>
            <a:r>
              <a:rPr lang="en-IN" sz="3200" b="1" dirty="0">
                <a:latin typeface="+mn-lt"/>
              </a:rPr>
              <a:t>Introduction</a:t>
            </a:r>
            <a:endParaRPr lang="en-IN" dirty="0"/>
          </a:p>
        </p:txBody>
      </p:sp>
      <p:sp>
        <p:nvSpPr>
          <p:cNvPr id="3" name="Content Placeholder 2"/>
          <p:cNvSpPr>
            <a:spLocks noGrp="1"/>
          </p:cNvSpPr>
          <p:nvPr>
            <p:ph idx="1"/>
          </p:nvPr>
        </p:nvSpPr>
        <p:spPr>
          <a:xfrm>
            <a:off x="678362" y="1292661"/>
            <a:ext cx="10515600" cy="6308725"/>
          </a:xfrm>
        </p:spPr>
        <p:txBody>
          <a:bodyPr>
            <a:normAutofit/>
          </a:bodyPr>
          <a:lstStyle/>
          <a:p>
            <a:pPr marL="0" indent="0">
              <a:buNone/>
            </a:pPr>
            <a:r>
              <a:rPr lang="en-IN" sz="2400" dirty="0"/>
              <a:t>Briefing Project Idea</a:t>
            </a:r>
          </a:p>
          <a:p>
            <a:pPr marL="0" indent="0">
              <a:buNone/>
            </a:pPr>
            <a:endParaRPr lang="en-IN" sz="2400" dirty="0"/>
          </a:p>
          <a:p>
            <a:pPr algn="just"/>
            <a:r>
              <a:rPr lang="en-IN" sz="2000" dirty="0">
                <a:effectLst/>
                <a:latin typeface="Times New Roman" panose="02020603050405020304" pitchFamily="18" charset="0"/>
                <a:ea typeface="Calibri" panose="020F0502020204030204" pitchFamily="34" charset="0"/>
                <a:cs typeface="Mangal" panose="02040503050203030202" pitchFamily="18" charset="0"/>
              </a:rPr>
              <a:t>We live in a world of technological advancement. New technologies emerge each and every day to make our life simpler. Despite all these, we still rely on the classical and conventional wire system to charge our everyday electronic gadgets.</a:t>
            </a:r>
            <a:endParaRPr lang="en-IN" sz="2000" dirty="0"/>
          </a:p>
          <a:p>
            <a:pPr marL="0" indent="0" algn="just">
              <a:buNone/>
            </a:pPr>
            <a:endParaRPr lang="en-US" sz="2000" dirty="0"/>
          </a:p>
          <a:p>
            <a:pPr algn="just"/>
            <a:r>
              <a:rPr lang="en-IN" sz="2000" dirty="0">
                <a:latin typeface="Times New Roman" panose="02020603050405020304" pitchFamily="18" charset="0"/>
                <a:ea typeface="Calibri" panose="020F0502020204030204" pitchFamily="34" charset="0"/>
                <a:cs typeface="Mangal" panose="02040503050203030202" pitchFamily="18" charset="0"/>
              </a:rPr>
              <a:t>O</a:t>
            </a:r>
            <a:r>
              <a:rPr lang="en-IN" sz="2000" dirty="0">
                <a:effectLst/>
                <a:latin typeface="Times New Roman" panose="02020603050405020304" pitchFamily="18" charset="0"/>
                <a:ea typeface="Calibri" panose="020F0502020204030204" pitchFamily="34" charset="0"/>
                <a:cs typeface="Mangal" panose="02040503050203030202" pitchFamily="18" charset="0"/>
              </a:rPr>
              <a:t>ur project proposes a novel idea to charge the Electric vehicle wirelessly through the inductive power transfer principle using the transmitting and receiving coil while simultaneously decreasing the battery size and improving the convenience and without the requirement of the cable.</a:t>
            </a:r>
            <a:endParaRPr lang="en-IN" sz="2000" dirty="0"/>
          </a:p>
          <a:p>
            <a:pPr marL="0" indent="0" algn="just">
              <a:buNone/>
            </a:pPr>
            <a:endParaRPr lang="en-IN" sz="2000" dirty="0"/>
          </a:p>
          <a:p>
            <a:pPr algn="just"/>
            <a:r>
              <a:rPr lang="en-IN" sz="2000" dirty="0">
                <a:effectLst/>
                <a:latin typeface="Times New Roman" panose="02020603050405020304" pitchFamily="18" charset="0"/>
                <a:ea typeface="Calibri" panose="020F0502020204030204" pitchFamily="34" charset="0"/>
                <a:cs typeface="Mangal" panose="02040503050203030202" pitchFamily="18" charset="0"/>
              </a:rPr>
              <a:t>The electric vehicle can be charged both by the static wireless power transmission (SWPT) and dynamic wireless power transmission (DWPT) method.</a:t>
            </a:r>
          </a:p>
          <a:p>
            <a:endParaRPr lang="en-IN" sz="2000" dirty="0"/>
          </a:p>
        </p:txBody>
      </p:sp>
      <p:sp>
        <p:nvSpPr>
          <p:cNvPr id="4" name="Rectangle 3"/>
          <p:cNvSpPr/>
          <p:nvPr/>
        </p:nvSpPr>
        <p:spPr>
          <a:xfrm>
            <a:off x="5951913" y="0"/>
            <a:ext cx="7215447"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pic>
        <p:nvPicPr>
          <p:cNvPr id="5" name="Google Shape;112;p15"/>
          <p:cNvPicPr preferRelativeResize="0">
            <a:picLocks/>
          </p:cNvPicPr>
          <p:nvPr/>
        </p:nvPicPr>
        <p:blipFill rotWithShape="1">
          <a:blip r:embed="rId2">
            <a:alphaModFix/>
          </a:blip>
          <a:srcRect/>
          <a:stretch>
            <a:fillRect/>
          </a:stretch>
        </p:blipFill>
        <p:spPr>
          <a:xfrm>
            <a:off x="0" y="17603"/>
            <a:ext cx="1174951" cy="1174951"/>
          </a:xfrm>
          <a:prstGeom prst="rect">
            <a:avLst/>
          </a:prstGeom>
          <a:noFill/>
          <a:ln>
            <a:noFill/>
          </a:ln>
        </p:spPr>
      </p:pic>
    </p:spTree>
    <p:extLst>
      <p:ext uri="{BB962C8B-B14F-4D97-AF65-F5344CB8AC3E}">
        <p14:creationId xmlns:p14="http://schemas.microsoft.com/office/powerpoint/2010/main" val="3959374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74C4-5FE6-F0A0-53D7-1E81690AA783}"/>
              </a:ext>
            </a:extLst>
          </p:cNvPr>
          <p:cNvSpPr>
            <a:spLocks noGrp="1"/>
          </p:cNvSpPr>
          <p:nvPr>
            <p:ph type="title"/>
          </p:nvPr>
        </p:nvSpPr>
        <p:spPr>
          <a:xfrm>
            <a:off x="1032585" y="732385"/>
            <a:ext cx="10936357" cy="807692"/>
          </a:xfrm>
        </p:spPr>
        <p:txBody>
          <a:bodyPr>
            <a:normAutofit/>
          </a:bodyPr>
          <a:lstStyle/>
          <a:p>
            <a:r>
              <a:rPr lang="en-IN" sz="3200" b="1" dirty="0"/>
              <a:t>Objective</a:t>
            </a:r>
            <a:r>
              <a:rPr lang="en-IN" sz="2800" dirty="0"/>
              <a:t> </a:t>
            </a:r>
            <a:endParaRPr lang="en-IN" dirty="0"/>
          </a:p>
        </p:txBody>
      </p:sp>
      <p:sp>
        <p:nvSpPr>
          <p:cNvPr id="3" name="Content Placeholder 2">
            <a:extLst>
              <a:ext uri="{FF2B5EF4-FFF2-40B4-BE49-F238E27FC236}">
                <a16:creationId xmlns:a16="http://schemas.microsoft.com/office/drawing/2014/main" id="{538BB26A-FE23-F884-FCC0-29203E0383BB}"/>
              </a:ext>
            </a:extLst>
          </p:cNvPr>
          <p:cNvSpPr>
            <a:spLocks noGrp="1"/>
          </p:cNvSpPr>
          <p:nvPr>
            <p:ph idx="1"/>
          </p:nvPr>
        </p:nvSpPr>
        <p:spPr>
          <a:xfrm>
            <a:off x="838200" y="1540077"/>
            <a:ext cx="10515600" cy="5004144"/>
          </a:xfrm>
        </p:spPr>
        <p:txBody>
          <a:bodyPr/>
          <a:lstStyle/>
          <a:p>
            <a:pPr algn="just"/>
            <a:r>
              <a:rPr lang="en-US" sz="2000" dirty="0"/>
              <a:t>Proposal for wireless charging of Electric Vehicles (EVs) via inductive power transfer principle using transmitting and receiving coils.</a:t>
            </a:r>
          </a:p>
          <a:p>
            <a:pPr algn="just"/>
            <a:r>
              <a:rPr lang="en-US" sz="2000" dirty="0"/>
              <a:t>Aim: Overcome limitations of current EV charging systems—unsatisfactory energy density, limited battery lifetime, and high costs.</a:t>
            </a:r>
          </a:p>
          <a:p>
            <a:pPr algn="just"/>
            <a:r>
              <a:rPr lang="en-US" sz="2000" dirty="0"/>
              <a:t>Strategy: Utilize both static wireless power transmission (SWPT) and dynamic wireless power transmission (DWPT) methods.</a:t>
            </a:r>
          </a:p>
          <a:p>
            <a:endParaRPr lang="en-IN" dirty="0"/>
          </a:p>
        </p:txBody>
      </p:sp>
      <p:pic>
        <p:nvPicPr>
          <p:cNvPr id="4" name="Picture 3" descr="Logo&#10;&#10;Description automatically generated">
            <a:extLst>
              <a:ext uri="{FF2B5EF4-FFF2-40B4-BE49-F238E27FC236}">
                <a16:creationId xmlns:a16="http://schemas.microsoft.com/office/drawing/2014/main" id="{F34EEE89-82AE-FC87-F164-2FB6B3BAA346}"/>
              </a:ext>
            </a:extLst>
          </p:cNvPr>
          <p:cNvPicPr>
            <a:picLocks noChangeAspect="1"/>
          </p:cNvPicPr>
          <p:nvPr/>
        </p:nvPicPr>
        <p:blipFill rotWithShape="1">
          <a:blip r:embed="rId2">
            <a:extLst>
              <a:ext uri="{28A0092B-C50C-407E-A947-70E740481C1C}">
                <a14:useLocalDpi xmlns:a14="http://schemas.microsoft.com/office/drawing/2010/main" val="0"/>
              </a:ext>
            </a:extLst>
          </a:blip>
          <a:srcRect b="19858"/>
          <a:stretch/>
        </p:blipFill>
        <p:spPr bwMode="auto">
          <a:xfrm>
            <a:off x="3900279" y="3858568"/>
            <a:ext cx="3454678" cy="1863989"/>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341A846-E2CD-0A90-B0E7-7318B19905F4}"/>
              </a:ext>
            </a:extLst>
          </p:cNvPr>
          <p:cNvSpPr txBox="1"/>
          <p:nvPr/>
        </p:nvSpPr>
        <p:spPr>
          <a:xfrm>
            <a:off x="2578790" y="5722557"/>
            <a:ext cx="6097656" cy="458074"/>
          </a:xfrm>
          <a:prstGeom prst="rect">
            <a:avLst/>
          </a:prstGeom>
          <a:noFill/>
        </p:spPr>
        <p:txBody>
          <a:bodyPr wrap="square">
            <a:spAutoFit/>
          </a:bodyPr>
          <a:lstStyle/>
          <a:p>
            <a:pPr algn="ctr">
              <a:lnSpc>
                <a:spcPct val="150000"/>
              </a:lnSpc>
              <a:spcAft>
                <a:spcPts val="1000"/>
              </a:spcAft>
            </a:pPr>
            <a:r>
              <a:rPr lang="en-IN" i="1" dirty="0">
                <a:latin typeface="Times New Roman" panose="02020603050405020304" pitchFamily="18" charset="0"/>
                <a:ea typeface="Calibri" panose="020F0502020204030204" pitchFamily="34" charset="0"/>
                <a:cs typeface="Mangal" panose="02040503050203030202" pitchFamily="18" charset="0"/>
              </a:rPr>
              <a:t>Fig1.  </a:t>
            </a:r>
            <a:r>
              <a:rPr lang="en-IN" sz="1800" i="1" dirty="0">
                <a:effectLst/>
                <a:latin typeface="Times New Roman" panose="02020603050405020304" pitchFamily="18" charset="0"/>
                <a:ea typeface="Calibri" panose="020F0502020204030204" pitchFamily="34" charset="0"/>
                <a:cs typeface="Mangal" panose="02040503050203030202" pitchFamily="18" charset="0"/>
              </a:rPr>
              <a:t>Wireless EV Charging</a:t>
            </a:r>
          </a:p>
        </p:txBody>
      </p:sp>
      <p:pic>
        <p:nvPicPr>
          <p:cNvPr id="7" name="Google Shape;112;p15"/>
          <p:cNvPicPr preferRelativeResize="0">
            <a:picLocks/>
          </p:cNvPicPr>
          <p:nvPr/>
        </p:nvPicPr>
        <p:blipFill rotWithShape="1">
          <a:blip r:embed="rId3">
            <a:alphaModFix/>
          </a:blip>
          <a:srcRect/>
          <a:stretch>
            <a:fillRect/>
          </a:stretch>
        </p:blipFill>
        <p:spPr>
          <a:xfrm>
            <a:off x="0" y="17603"/>
            <a:ext cx="1174951" cy="1174951"/>
          </a:xfrm>
          <a:prstGeom prst="rect">
            <a:avLst/>
          </a:prstGeom>
          <a:noFill/>
          <a:ln>
            <a:noFill/>
          </a:ln>
        </p:spPr>
      </p:pic>
      <p:sp>
        <p:nvSpPr>
          <p:cNvPr id="5" name="Rectangle 4"/>
          <p:cNvSpPr/>
          <p:nvPr/>
        </p:nvSpPr>
        <p:spPr>
          <a:xfrm>
            <a:off x="5700091" y="17603"/>
            <a:ext cx="6644850"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950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30FF-128C-BAD3-CE48-98B29A2B2F20}"/>
              </a:ext>
            </a:extLst>
          </p:cNvPr>
          <p:cNvSpPr>
            <a:spLocks noGrp="1"/>
          </p:cNvSpPr>
          <p:nvPr>
            <p:ph type="title"/>
          </p:nvPr>
        </p:nvSpPr>
        <p:spPr>
          <a:xfrm>
            <a:off x="2039245" y="682561"/>
            <a:ext cx="11065565" cy="1036292"/>
          </a:xfrm>
        </p:spPr>
        <p:txBody>
          <a:bodyPr>
            <a:normAutofit/>
          </a:bodyPr>
          <a:lstStyle/>
          <a:p>
            <a:r>
              <a:rPr lang="en-IN" sz="3200" b="1" dirty="0"/>
              <a:t>Literature review and Previous Existing Model</a:t>
            </a:r>
            <a:br>
              <a:rPr lang="en-IN" sz="3200" b="1" dirty="0"/>
            </a:br>
            <a:endParaRPr lang="en-IN" sz="3200" b="1" dirty="0"/>
          </a:p>
        </p:txBody>
      </p:sp>
      <p:sp>
        <p:nvSpPr>
          <p:cNvPr id="3" name="Content Placeholder 2">
            <a:extLst>
              <a:ext uri="{FF2B5EF4-FFF2-40B4-BE49-F238E27FC236}">
                <a16:creationId xmlns:a16="http://schemas.microsoft.com/office/drawing/2014/main" id="{134C2F31-956E-A725-6680-78375CB58746}"/>
              </a:ext>
            </a:extLst>
          </p:cNvPr>
          <p:cNvSpPr>
            <a:spLocks noGrp="1"/>
          </p:cNvSpPr>
          <p:nvPr>
            <p:ph idx="1"/>
          </p:nvPr>
        </p:nvSpPr>
        <p:spPr>
          <a:xfrm>
            <a:off x="544484" y="1426019"/>
            <a:ext cx="10515600" cy="1851853"/>
          </a:xfrm>
        </p:spPr>
        <p:txBody>
          <a:bodyPr>
            <a:normAutofit/>
          </a:bodyPr>
          <a:lstStyle/>
          <a:p>
            <a:pPr algn="just"/>
            <a:r>
              <a:rPr lang="en-US" sz="2000" dirty="0"/>
              <a:t>Research indicates a growing interest in wireless charging stations powered by solar energy due to their potential for sustainable and convenient electric vehicle (EV) charging.</a:t>
            </a:r>
          </a:p>
          <a:p>
            <a:pPr algn="just"/>
            <a:r>
              <a:rPr lang="en-US" sz="2000" dirty="0"/>
              <a:t>Studies highlight the integration of solar panels with wireless charging technology to harness renewable energy for EVs, reducing dependence on the grid and fossil fuels.</a:t>
            </a:r>
          </a:p>
        </p:txBody>
      </p:sp>
      <p:sp>
        <p:nvSpPr>
          <p:cNvPr id="7" name="TextBox 6">
            <a:extLst>
              <a:ext uri="{FF2B5EF4-FFF2-40B4-BE49-F238E27FC236}">
                <a16:creationId xmlns:a16="http://schemas.microsoft.com/office/drawing/2014/main" id="{6285B179-8191-2104-0B9C-607F20790284}"/>
              </a:ext>
            </a:extLst>
          </p:cNvPr>
          <p:cNvSpPr txBox="1"/>
          <p:nvPr/>
        </p:nvSpPr>
        <p:spPr>
          <a:xfrm>
            <a:off x="544484" y="2680448"/>
            <a:ext cx="10975286" cy="707886"/>
          </a:xfrm>
          <a:prstGeom prst="rect">
            <a:avLst/>
          </a:prstGeom>
          <a:noFill/>
        </p:spPr>
        <p:txBody>
          <a:bodyPr wrap="square">
            <a:spAutoFit/>
          </a:bodyPr>
          <a:lstStyle/>
          <a:p>
            <a:pPr marL="285750" indent="-285750" algn="just">
              <a:buFont typeface="Arial" panose="020B0604020202020204" pitchFamily="34" charset="0"/>
              <a:buChar char="•"/>
            </a:pPr>
            <a:r>
              <a:rPr lang="en-IN" sz="2000" dirty="0"/>
              <a:t>Current models of solar-based wireless charging stations typically consist of solar panels installed on canopies or overhead structures, capturing sunlight to generate electricity.</a:t>
            </a:r>
          </a:p>
        </p:txBody>
      </p:sp>
      <p:pic>
        <p:nvPicPr>
          <p:cNvPr id="8" name="Picture 7" descr="Figure 1 from Overview of coil designs for wireless charging of electric  vehicle | Semantic Scholar">
            <a:extLst>
              <a:ext uri="{FF2B5EF4-FFF2-40B4-BE49-F238E27FC236}">
                <a16:creationId xmlns:a16="http://schemas.microsoft.com/office/drawing/2014/main" id="{691E3AA0-1318-6099-E129-F67625A30F9B}"/>
              </a:ext>
            </a:extLst>
          </p:cNvPr>
          <p:cNvPicPr>
            <a:picLocks noChangeAspect="1"/>
          </p:cNvPicPr>
          <p:nvPr/>
        </p:nvPicPr>
        <p:blipFill rotWithShape="1">
          <a:blip r:embed="rId2">
            <a:extLst>
              <a:ext uri="{28A0092B-C50C-407E-A947-70E740481C1C}">
                <a14:useLocalDpi xmlns:a14="http://schemas.microsoft.com/office/drawing/2010/main" val="0"/>
              </a:ext>
            </a:extLst>
          </a:blip>
          <a:srcRect b="3213"/>
          <a:stretch/>
        </p:blipFill>
        <p:spPr bwMode="auto">
          <a:xfrm>
            <a:off x="2820641" y="3739702"/>
            <a:ext cx="5731510" cy="2647950"/>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8D9F915E-D20A-4E43-2122-6C556EDE4B58}"/>
              </a:ext>
            </a:extLst>
          </p:cNvPr>
          <p:cNvSpPr txBox="1"/>
          <p:nvPr/>
        </p:nvSpPr>
        <p:spPr>
          <a:xfrm>
            <a:off x="2820641" y="6154890"/>
            <a:ext cx="6097656" cy="458074"/>
          </a:xfrm>
          <a:prstGeom prst="rect">
            <a:avLst/>
          </a:prstGeom>
          <a:noFill/>
        </p:spPr>
        <p:txBody>
          <a:bodyPr wrap="square">
            <a:spAutoFit/>
          </a:bodyPr>
          <a:lstStyle/>
          <a:p>
            <a:pPr algn="ctr">
              <a:lnSpc>
                <a:spcPct val="150000"/>
              </a:lnSpc>
              <a:spcAft>
                <a:spcPts val="1000"/>
              </a:spcAft>
            </a:pPr>
            <a:r>
              <a:rPr lang="en-IN" sz="1800" i="1" dirty="0">
                <a:effectLst/>
                <a:latin typeface="Times New Roman" panose="02020603050405020304" pitchFamily="18" charset="0"/>
                <a:ea typeface="Calibri" panose="020F0502020204030204" pitchFamily="34" charset="0"/>
                <a:cs typeface="Mangal" panose="02040503050203030202" pitchFamily="18" charset="0"/>
              </a:rPr>
              <a:t>Fig2. Wireless Charging System</a:t>
            </a:r>
          </a:p>
        </p:txBody>
      </p:sp>
      <p:pic>
        <p:nvPicPr>
          <p:cNvPr id="9" name="Google Shape;112;p15"/>
          <p:cNvPicPr preferRelativeResize="0">
            <a:picLocks/>
          </p:cNvPicPr>
          <p:nvPr/>
        </p:nvPicPr>
        <p:blipFill rotWithShape="1">
          <a:blip r:embed="rId3">
            <a:alphaModFix/>
          </a:blip>
          <a:srcRect/>
          <a:stretch>
            <a:fillRect/>
          </a:stretch>
        </p:blipFill>
        <p:spPr>
          <a:xfrm>
            <a:off x="0" y="17603"/>
            <a:ext cx="1174951" cy="1174951"/>
          </a:xfrm>
          <a:prstGeom prst="rect">
            <a:avLst/>
          </a:prstGeom>
          <a:noFill/>
          <a:ln>
            <a:noFill/>
          </a:ln>
        </p:spPr>
      </p:pic>
      <p:sp>
        <p:nvSpPr>
          <p:cNvPr id="4" name="Rectangle 3"/>
          <p:cNvSpPr/>
          <p:nvPr/>
        </p:nvSpPr>
        <p:spPr>
          <a:xfrm>
            <a:off x="5802284" y="56449"/>
            <a:ext cx="6866312"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52492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7427"/>
            <a:ext cx="10515600" cy="935081"/>
          </a:xfrm>
        </p:spPr>
        <p:txBody>
          <a:bodyPr/>
          <a:lstStyle/>
          <a:p>
            <a:pPr algn="ctr"/>
            <a:r>
              <a:rPr lang="en-IN" sz="3200" b="1" dirty="0">
                <a:latin typeface="+mn-lt"/>
              </a:rPr>
              <a:t>Block Diagram  </a:t>
            </a:r>
            <a:endParaRPr lang="en-IN" b="1" dirty="0"/>
          </a:p>
        </p:txBody>
      </p:sp>
      <p:sp>
        <p:nvSpPr>
          <p:cNvPr id="3" name="Content Placeholder 2"/>
          <p:cNvSpPr>
            <a:spLocks noGrp="1"/>
          </p:cNvSpPr>
          <p:nvPr>
            <p:ph idx="1"/>
          </p:nvPr>
        </p:nvSpPr>
        <p:spPr>
          <a:xfrm>
            <a:off x="340894" y="670593"/>
            <a:ext cx="10515600" cy="4351338"/>
          </a:xfrm>
        </p:spPr>
        <p:txBody>
          <a:bodyPr/>
          <a:lstStyle/>
          <a:p>
            <a:pPr marL="0" indent="0">
              <a:buNone/>
            </a:pPr>
            <a:endParaRPr lang="en-IN" sz="2000" dirty="0"/>
          </a:p>
          <a:p>
            <a:pPr marL="0" indent="0">
              <a:buNone/>
            </a:pPr>
            <a:endParaRPr lang="en-IN" sz="2000" dirty="0"/>
          </a:p>
        </p:txBody>
      </p:sp>
      <p:pic>
        <p:nvPicPr>
          <p:cNvPr id="4" name="Picture 3">
            <a:extLst>
              <a:ext uri="{FF2B5EF4-FFF2-40B4-BE49-F238E27FC236}">
                <a16:creationId xmlns:a16="http://schemas.microsoft.com/office/drawing/2014/main" id="{E131D2A5-C714-F890-09FA-7A78EE88D300}"/>
              </a:ext>
            </a:extLst>
          </p:cNvPr>
          <p:cNvPicPr>
            <a:picLocks noChangeAspect="1"/>
          </p:cNvPicPr>
          <p:nvPr/>
        </p:nvPicPr>
        <p:blipFill>
          <a:blip r:embed="rId2"/>
          <a:stretch>
            <a:fillRect/>
          </a:stretch>
        </p:blipFill>
        <p:spPr>
          <a:xfrm>
            <a:off x="1398340" y="1088323"/>
            <a:ext cx="9706807" cy="5447387"/>
          </a:xfrm>
          <a:prstGeom prst="rect">
            <a:avLst/>
          </a:prstGeom>
        </p:spPr>
      </p:pic>
      <p:sp>
        <p:nvSpPr>
          <p:cNvPr id="6" name="TextBox 5">
            <a:extLst>
              <a:ext uri="{FF2B5EF4-FFF2-40B4-BE49-F238E27FC236}">
                <a16:creationId xmlns:a16="http://schemas.microsoft.com/office/drawing/2014/main" id="{4C8969FF-A5E2-06E2-EE1D-4B6E5E8BA226}"/>
              </a:ext>
            </a:extLst>
          </p:cNvPr>
          <p:cNvSpPr txBox="1"/>
          <p:nvPr/>
        </p:nvSpPr>
        <p:spPr>
          <a:xfrm>
            <a:off x="5100401" y="6164186"/>
            <a:ext cx="6097656" cy="369332"/>
          </a:xfrm>
          <a:prstGeom prst="rect">
            <a:avLst/>
          </a:prstGeom>
          <a:noFill/>
        </p:spPr>
        <p:txBody>
          <a:bodyPr wrap="square">
            <a:spAutoFit/>
          </a:bodyPr>
          <a:lstStyle/>
          <a:p>
            <a:r>
              <a:rPr lang="en-IN" sz="1800" i="1" dirty="0">
                <a:latin typeface="+mn-lt"/>
              </a:rPr>
              <a:t>Fig3. Block Diagram</a:t>
            </a:r>
            <a:endParaRPr lang="en-IN" i="1" dirty="0"/>
          </a:p>
        </p:txBody>
      </p:sp>
      <p:pic>
        <p:nvPicPr>
          <p:cNvPr id="7" name="Google Shape;112;p15"/>
          <p:cNvPicPr preferRelativeResize="0">
            <a:picLocks/>
          </p:cNvPicPr>
          <p:nvPr/>
        </p:nvPicPr>
        <p:blipFill rotWithShape="1">
          <a:blip r:embed="rId3">
            <a:alphaModFix/>
          </a:blip>
          <a:srcRect/>
          <a:stretch>
            <a:fillRect/>
          </a:stretch>
        </p:blipFill>
        <p:spPr>
          <a:xfrm>
            <a:off x="0" y="17603"/>
            <a:ext cx="1174951" cy="1174951"/>
          </a:xfrm>
          <a:prstGeom prst="rect">
            <a:avLst/>
          </a:prstGeom>
          <a:noFill/>
          <a:ln>
            <a:noFill/>
          </a:ln>
        </p:spPr>
      </p:pic>
      <p:sp>
        <p:nvSpPr>
          <p:cNvPr id="5" name="Rectangle 4"/>
          <p:cNvSpPr/>
          <p:nvPr/>
        </p:nvSpPr>
        <p:spPr>
          <a:xfrm>
            <a:off x="5818909" y="24262"/>
            <a:ext cx="7132320"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8589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solar powered vehicle charging station&#10;&#10;Description automatically generated">
            <a:extLst>
              <a:ext uri="{FF2B5EF4-FFF2-40B4-BE49-F238E27FC236}">
                <a16:creationId xmlns:a16="http://schemas.microsoft.com/office/drawing/2014/main" id="{E4A53CCA-BA18-021D-E80C-0090CE5EDA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8642" y="386935"/>
            <a:ext cx="9258252" cy="5979203"/>
          </a:xfrm>
          <a:prstGeom prst="rect">
            <a:avLst/>
          </a:prstGeom>
        </p:spPr>
      </p:pic>
      <p:sp>
        <p:nvSpPr>
          <p:cNvPr id="6" name="TextBox 5">
            <a:extLst>
              <a:ext uri="{FF2B5EF4-FFF2-40B4-BE49-F238E27FC236}">
                <a16:creationId xmlns:a16="http://schemas.microsoft.com/office/drawing/2014/main" id="{35C26FF6-1703-4FD9-1FB0-0FB99B972EC0}"/>
              </a:ext>
            </a:extLst>
          </p:cNvPr>
          <p:cNvSpPr txBox="1"/>
          <p:nvPr/>
        </p:nvSpPr>
        <p:spPr>
          <a:xfrm>
            <a:off x="4762929" y="6366138"/>
            <a:ext cx="6097656" cy="369332"/>
          </a:xfrm>
          <a:prstGeom prst="rect">
            <a:avLst/>
          </a:prstGeom>
          <a:noFill/>
        </p:spPr>
        <p:txBody>
          <a:bodyPr wrap="square">
            <a:spAutoFit/>
          </a:bodyPr>
          <a:lstStyle/>
          <a:p>
            <a:r>
              <a:rPr lang="en-IN" i="1" dirty="0"/>
              <a:t>Fig4. </a:t>
            </a:r>
            <a:r>
              <a:rPr lang="en-IN" sz="1800" i="1" dirty="0">
                <a:latin typeface="+mn-lt"/>
              </a:rPr>
              <a:t>Circuit Description</a:t>
            </a:r>
            <a:endParaRPr lang="en-IN" i="1" dirty="0"/>
          </a:p>
        </p:txBody>
      </p:sp>
      <p:pic>
        <p:nvPicPr>
          <p:cNvPr id="5" name="Google Shape;112;p15"/>
          <p:cNvPicPr preferRelativeResize="0">
            <a:picLocks/>
          </p:cNvPicPr>
          <p:nvPr/>
        </p:nvPicPr>
        <p:blipFill rotWithShape="1">
          <a:blip r:embed="rId3">
            <a:alphaModFix/>
          </a:blip>
          <a:srcRect/>
          <a:stretch>
            <a:fillRect/>
          </a:stretch>
        </p:blipFill>
        <p:spPr>
          <a:xfrm>
            <a:off x="0" y="17603"/>
            <a:ext cx="1174951" cy="1174951"/>
          </a:xfrm>
          <a:prstGeom prst="rect">
            <a:avLst/>
          </a:prstGeom>
          <a:noFill/>
          <a:ln>
            <a:noFill/>
          </a:ln>
        </p:spPr>
      </p:pic>
      <p:sp>
        <p:nvSpPr>
          <p:cNvPr id="3" name="Rectangle 2"/>
          <p:cNvSpPr/>
          <p:nvPr/>
        </p:nvSpPr>
        <p:spPr>
          <a:xfrm>
            <a:off x="5852160" y="17603"/>
            <a:ext cx="7215447"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81657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2828"/>
            <a:ext cx="10515600" cy="489488"/>
          </a:xfrm>
        </p:spPr>
        <p:txBody>
          <a:bodyPr>
            <a:noAutofit/>
          </a:bodyPr>
          <a:lstStyle/>
          <a:p>
            <a:pPr algn="ctr"/>
            <a:r>
              <a:rPr lang="en-IN" sz="3200" b="1" dirty="0">
                <a:latin typeface="+mn-lt"/>
              </a:rPr>
              <a:t>Technology and Components Used</a:t>
            </a:r>
          </a:p>
        </p:txBody>
      </p:sp>
      <p:sp>
        <p:nvSpPr>
          <p:cNvPr id="3" name="Content Placeholder 2"/>
          <p:cNvSpPr>
            <a:spLocks noGrp="1"/>
          </p:cNvSpPr>
          <p:nvPr>
            <p:ph idx="1"/>
          </p:nvPr>
        </p:nvSpPr>
        <p:spPr>
          <a:xfrm>
            <a:off x="450187" y="944680"/>
            <a:ext cx="4842944" cy="369157"/>
          </a:xfrm>
        </p:spPr>
        <p:txBody>
          <a:bodyPr>
            <a:normAutofit/>
          </a:bodyPr>
          <a:lstStyle/>
          <a:p>
            <a:pPr algn="ctr"/>
            <a:r>
              <a:rPr lang="en-US" sz="2000" b="1" dirty="0">
                <a:latin typeface="Work Sans" panose="020B0604020202020204" charset="0"/>
              </a:rPr>
              <a:t>Hardware Components:</a:t>
            </a:r>
          </a:p>
        </p:txBody>
      </p:sp>
      <p:pic>
        <p:nvPicPr>
          <p:cNvPr id="4" name="Picture 3" descr="A close-up of a computer chip&#10;&#10;Description automatically generated with low confidence">
            <a:extLst>
              <a:ext uri="{FF2B5EF4-FFF2-40B4-BE49-F238E27FC236}">
                <a16:creationId xmlns:a16="http://schemas.microsoft.com/office/drawing/2014/main" id="{95ED5A67-FBF2-4B82-8377-1605574C7ADB}"/>
              </a:ext>
            </a:extLst>
          </p:cNvPr>
          <p:cNvPicPr>
            <a:picLocks noChangeAspect="1"/>
          </p:cNvPicPr>
          <p:nvPr/>
        </p:nvPicPr>
        <p:blipFill>
          <a:blip r:embed="rId2"/>
          <a:stretch>
            <a:fillRect/>
          </a:stretch>
        </p:blipFill>
        <p:spPr>
          <a:xfrm rot="10800000">
            <a:off x="244642" y="1563394"/>
            <a:ext cx="3458818" cy="1425411"/>
          </a:xfrm>
          <a:prstGeom prst="rect">
            <a:avLst/>
          </a:prstGeom>
        </p:spPr>
      </p:pic>
      <p:pic>
        <p:nvPicPr>
          <p:cNvPr id="5" name="Picture 4" descr="A close-up of a computer chip&#10;&#10;Description automatically generated with medium confidence">
            <a:extLst>
              <a:ext uri="{FF2B5EF4-FFF2-40B4-BE49-F238E27FC236}">
                <a16:creationId xmlns:a16="http://schemas.microsoft.com/office/drawing/2014/main" id="{057A1AFF-7E0A-409C-A179-02E705E37C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126" r="92343">
                        <a14:foregroundMark x1="8270" y1="42609" x2="8270" y2="60000"/>
                        <a14:foregroundMark x1="92496" y1="45217" x2="92496" y2="45217"/>
                        <a14:foregroundMark x1="75191" y1="16087" x2="13476" y2="19565"/>
                        <a14:foregroundMark x1="13476" y1="19565" x2="8423" y2="43913"/>
                        <a14:foregroundMark x1="8423" y1="43913" x2="11026" y2="70870"/>
                        <a14:foregroundMark x1="11026" y1="70870" x2="19449" y2="85217"/>
                        <a14:foregroundMark x1="19449" y1="85217" x2="70444" y2="88696"/>
                        <a14:foregroundMark x1="70444" y1="88696" x2="79173" y2="86522"/>
                        <a14:foregroundMark x1="79173" y1="86522" x2="87289" y2="72609"/>
                        <a14:foregroundMark x1="87289" y1="72609" x2="88515" y2="47826"/>
                        <a14:foregroundMark x1="88515" y1="47826" x2="84992" y2="28261"/>
                        <a14:foregroundMark x1="84992" y1="28261" x2="76263" y2="17391"/>
                        <a14:foregroundMark x1="6126" y1="52174" x2="6126" y2="52174"/>
                      </a14:backgroundRemoval>
                    </a14:imgEffect>
                  </a14:imgLayer>
                </a14:imgProps>
              </a:ext>
              <a:ext uri="{28A0092B-C50C-407E-A947-70E740481C1C}">
                <a14:useLocalDpi xmlns:a14="http://schemas.microsoft.com/office/drawing/2010/main" val="0"/>
              </a:ext>
            </a:extLst>
          </a:blip>
          <a:stretch>
            <a:fillRect/>
          </a:stretch>
        </p:blipFill>
        <p:spPr>
          <a:xfrm>
            <a:off x="7669262" y="1329205"/>
            <a:ext cx="4333839" cy="1526467"/>
          </a:xfrm>
          <a:prstGeom prst="rect">
            <a:avLst/>
          </a:prstGeom>
        </p:spPr>
      </p:pic>
      <p:pic>
        <p:nvPicPr>
          <p:cNvPr id="6" name="Picture 5" descr="16x2 I2C LCD Part - beginners - fritzing forum">
            <a:extLst>
              <a:ext uri="{FF2B5EF4-FFF2-40B4-BE49-F238E27FC236}">
                <a16:creationId xmlns:a16="http://schemas.microsoft.com/office/drawing/2014/main" id="{3C29FCC1-552E-4785-BAF8-6A284CB8B6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5413"/>
          <a:stretch/>
        </p:blipFill>
        <p:spPr bwMode="auto">
          <a:xfrm>
            <a:off x="186489" y="3800017"/>
            <a:ext cx="4333838" cy="1876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9CE7F54-C5D8-4E78-9FBD-9FFCF164B6D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175" b="96508" l="7285" r="92053">
                        <a14:foregroundMark x1="7285" y1="3492" x2="25166" y2="22222"/>
                        <a14:foregroundMark x1="92715" y1="7302" x2="72848" y2="22222"/>
                        <a14:foregroundMark x1="21192" y1="94603" x2="23841" y2="30794"/>
                        <a14:foregroundMark x1="47682" y1="96508" x2="54305" y2="29841"/>
                        <a14:foregroundMark x1="78146" y1="95238" x2="76159" y2="41587"/>
                        <a14:foregroundMark x1="33113" y1="44444" x2="47682" y2="44762"/>
                        <a14:foregroundMark x1="29801" y1="37143" x2="40397" y2="38413"/>
                      </a14:backgroundRemoval>
                    </a14:imgEffect>
                  </a14:imgLayer>
                </a14:imgProps>
              </a:ext>
            </a:extLst>
          </a:blip>
          <a:stretch>
            <a:fillRect/>
          </a:stretch>
        </p:blipFill>
        <p:spPr>
          <a:xfrm rot="5400000">
            <a:off x="9132084" y="3901520"/>
            <a:ext cx="956609" cy="1995573"/>
          </a:xfrm>
          <a:prstGeom prst="rect">
            <a:avLst/>
          </a:prstGeom>
        </p:spPr>
      </p:pic>
      <p:pic>
        <p:nvPicPr>
          <p:cNvPr id="14" name="Picture 13">
            <a:extLst>
              <a:ext uri="{FF2B5EF4-FFF2-40B4-BE49-F238E27FC236}">
                <a16:creationId xmlns:a16="http://schemas.microsoft.com/office/drawing/2014/main" id="{FADFCA1E-DE87-4BE5-B7D3-D3F62FCD48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1458" y="3744939"/>
            <a:ext cx="2857804" cy="231306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C323960-F0B8-85BD-8DAB-DEBCD9C39DEC}"/>
              </a:ext>
            </a:extLst>
          </p:cNvPr>
          <p:cNvSpPr txBox="1"/>
          <p:nvPr/>
        </p:nvSpPr>
        <p:spPr>
          <a:xfrm>
            <a:off x="-1286198" y="2931395"/>
            <a:ext cx="6097656" cy="369332"/>
          </a:xfrm>
          <a:prstGeom prst="rect">
            <a:avLst/>
          </a:prstGeom>
          <a:noFill/>
        </p:spPr>
        <p:txBody>
          <a:bodyPr wrap="square">
            <a:spAutoFit/>
          </a:bodyPr>
          <a:lstStyle/>
          <a:p>
            <a:pPr algn="ctr"/>
            <a:r>
              <a:rPr lang="en-US" sz="1800" i="1" dirty="0">
                <a:latin typeface="Work Sans" panose="020B0604020202020204" charset="0"/>
              </a:rPr>
              <a:t>Fig5. Arduino NANO</a:t>
            </a:r>
          </a:p>
        </p:txBody>
      </p:sp>
      <p:sp>
        <p:nvSpPr>
          <p:cNvPr id="18" name="TextBox 17">
            <a:extLst>
              <a:ext uri="{FF2B5EF4-FFF2-40B4-BE49-F238E27FC236}">
                <a16:creationId xmlns:a16="http://schemas.microsoft.com/office/drawing/2014/main" id="{3A925839-D0ED-575C-A173-1ED2ABAB39F5}"/>
              </a:ext>
            </a:extLst>
          </p:cNvPr>
          <p:cNvSpPr txBox="1"/>
          <p:nvPr/>
        </p:nvSpPr>
        <p:spPr>
          <a:xfrm>
            <a:off x="975872" y="5806683"/>
            <a:ext cx="6738730" cy="369332"/>
          </a:xfrm>
          <a:prstGeom prst="rect">
            <a:avLst/>
          </a:prstGeom>
          <a:noFill/>
        </p:spPr>
        <p:txBody>
          <a:bodyPr wrap="square">
            <a:spAutoFit/>
          </a:bodyPr>
          <a:lstStyle/>
          <a:p>
            <a:r>
              <a:rPr lang="en-US" sz="1800" i="1" dirty="0">
                <a:latin typeface="Work Sans" panose="020B0604020202020204" charset="0"/>
              </a:rPr>
              <a:t>Fig8. LCD</a:t>
            </a:r>
          </a:p>
        </p:txBody>
      </p:sp>
      <p:sp>
        <p:nvSpPr>
          <p:cNvPr id="20" name="TextBox 19">
            <a:extLst>
              <a:ext uri="{FF2B5EF4-FFF2-40B4-BE49-F238E27FC236}">
                <a16:creationId xmlns:a16="http://schemas.microsoft.com/office/drawing/2014/main" id="{CF43EF28-FB1C-A63E-9F41-3D7CE86E8C6F}"/>
              </a:ext>
            </a:extLst>
          </p:cNvPr>
          <p:cNvSpPr txBox="1"/>
          <p:nvPr/>
        </p:nvSpPr>
        <p:spPr>
          <a:xfrm>
            <a:off x="2871659" y="6106067"/>
            <a:ext cx="6738730" cy="369332"/>
          </a:xfrm>
          <a:prstGeom prst="rect">
            <a:avLst/>
          </a:prstGeom>
          <a:noFill/>
        </p:spPr>
        <p:txBody>
          <a:bodyPr wrap="square">
            <a:spAutoFit/>
          </a:bodyPr>
          <a:lstStyle/>
          <a:p>
            <a:pPr algn="ctr"/>
            <a:r>
              <a:rPr lang="en-US" sz="1800" i="1" dirty="0">
                <a:latin typeface="Work Sans" panose="020B0604020202020204" charset="0"/>
              </a:rPr>
              <a:t>Fig9. Rechargeable Cells</a:t>
            </a:r>
          </a:p>
        </p:txBody>
      </p:sp>
      <p:sp>
        <p:nvSpPr>
          <p:cNvPr id="22" name="TextBox 21">
            <a:extLst>
              <a:ext uri="{FF2B5EF4-FFF2-40B4-BE49-F238E27FC236}">
                <a16:creationId xmlns:a16="http://schemas.microsoft.com/office/drawing/2014/main" id="{79201C90-50F4-D78C-DDE0-4A0E5B09E6A9}"/>
              </a:ext>
            </a:extLst>
          </p:cNvPr>
          <p:cNvSpPr txBox="1"/>
          <p:nvPr/>
        </p:nvSpPr>
        <p:spPr>
          <a:xfrm>
            <a:off x="8945217" y="2746729"/>
            <a:ext cx="3246783" cy="369332"/>
          </a:xfrm>
          <a:prstGeom prst="rect">
            <a:avLst/>
          </a:prstGeom>
          <a:noFill/>
        </p:spPr>
        <p:txBody>
          <a:bodyPr wrap="square">
            <a:spAutoFit/>
          </a:bodyPr>
          <a:lstStyle/>
          <a:p>
            <a:r>
              <a:rPr lang="en-US" sz="1800" i="1" dirty="0">
                <a:latin typeface="Work Sans" panose="020B0604020202020204" charset="0"/>
              </a:rPr>
              <a:t>Fig7. BMS</a:t>
            </a:r>
          </a:p>
        </p:txBody>
      </p:sp>
      <p:pic>
        <p:nvPicPr>
          <p:cNvPr id="23" name="Picture 22" descr="A close-up of a circuit board&#10;&#10;Description automatically generated with low confidence">
            <a:extLst>
              <a:ext uri="{FF2B5EF4-FFF2-40B4-BE49-F238E27FC236}">
                <a16:creationId xmlns:a16="http://schemas.microsoft.com/office/drawing/2014/main" id="{587CCEAD-2348-FF3D-8B8D-FEE087B88F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2977" y="1382295"/>
            <a:ext cx="1645187" cy="1604199"/>
          </a:xfrm>
          <a:prstGeom prst="rect">
            <a:avLst/>
          </a:prstGeom>
        </p:spPr>
      </p:pic>
      <p:sp>
        <p:nvSpPr>
          <p:cNvPr id="25" name="TextBox 24">
            <a:extLst>
              <a:ext uri="{FF2B5EF4-FFF2-40B4-BE49-F238E27FC236}">
                <a16:creationId xmlns:a16="http://schemas.microsoft.com/office/drawing/2014/main" id="{B37A441D-4598-3317-38C9-84BC33A29761}"/>
              </a:ext>
            </a:extLst>
          </p:cNvPr>
          <p:cNvSpPr txBox="1"/>
          <p:nvPr/>
        </p:nvSpPr>
        <p:spPr>
          <a:xfrm>
            <a:off x="2353408" y="3045342"/>
            <a:ext cx="6738730" cy="369332"/>
          </a:xfrm>
          <a:prstGeom prst="rect">
            <a:avLst/>
          </a:prstGeom>
          <a:noFill/>
        </p:spPr>
        <p:txBody>
          <a:bodyPr wrap="square">
            <a:spAutoFit/>
          </a:bodyPr>
          <a:lstStyle/>
          <a:p>
            <a:pPr algn="ctr"/>
            <a:r>
              <a:rPr lang="en-US" sz="1800" i="1" dirty="0"/>
              <a:t>Fig6. IR Sensors</a:t>
            </a:r>
          </a:p>
        </p:txBody>
      </p:sp>
      <p:sp>
        <p:nvSpPr>
          <p:cNvPr id="27" name="TextBox 26">
            <a:extLst>
              <a:ext uri="{FF2B5EF4-FFF2-40B4-BE49-F238E27FC236}">
                <a16:creationId xmlns:a16="http://schemas.microsoft.com/office/drawing/2014/main" id="{D236624B-9ED6-2481-ABC9-F6B8DC4B10D4}"/>
              </a:ext>
            </a:extLst>
          </p:cNvPr>
          <p:cNvSpPr txBox="1"/>
          <p:nvPr/>
        </p:nvSpPr>
        <p:spPr>
          <a:xfrm>
            <a:off x="8378241" y="5813596"/>
            <a:ext cx="3571461" cy="369332"/>
          </a:xfrm>
          <a:prstGeom prst="rect">
            <a:avLst/>
          </a:prstGeom>
          <a:noFill/>
        </p:spPr>
        <p:txBody>
          <a:bodyPr wrap="square">
            <a:spAutoFit/>
          </a:bodyPr>
          <a:lstStyle/>
          <a:p>
            <a:pPr algn="just"/>
            <a:r>
              <a:rPr lang="en-US" sz="1800" i="1" dirty="0">
                <a:latin typeface="Work Sans" panose="020B0604020202020204" charset="0"/>
              </a:rPr>
              <a:t>Fig10. MOSFET (Transistor)</a:t>
            </a:r>
          </a:p>
        </p:txBody>
      </p:sp>
      <p:pic>
        <p:nvPicPr>
          <p:cNvPr id="17" name="Google Shape;112;p15"/>
          <p:cNvPicPr preferRelativeResize="0">
            <a:picLocks/>
          </p:cNvPicPr>
          <p:nvPr/>
        </p:nvPicPr>
        <p:blipFill rotWithShape="1">
          <a:blip r:embed="rId10">
            <a:alphaModFix/>
          </a:blip>
          <a:srcRect/>
          <a:stretch>
            <a:fillRect/>
          </a:stretch>
        </p:blipFill>
        <p:spPr>
          <a:xfrm>
            <a:off x="0" y="17603"/>
            <a:ext cx="1174951" cy="1174951"/>
          </a:xfrm>
          <a:prstGeom prst="rect">
            <a:avLst/>
          </a:prstGeom>
          <a:noFill/>
          <a:ln>
            <a:noFill/>
          </a:ln>
        </p:spPr>
      </p:pic>
      <p:sp>
        <p:nvSpPr>
          <p:cNvPr id="8" name="Rectangle 7"/>
          <p:cNvSpPr/>
          <p:nvPr/>
        </p:nvSpPr>
        <p:spPr>
          <a:xfrm>
            <a:off x="5765570" y="17603"/>
            <a:ext cx="6989108"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13069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BA22C1-C4AA-48AF-AF10-37A6C135B31C}"/>
              </a:ext>
            </a:extLst>
          </p:cNvPr>
          <p:cNvPicPr>
            <a:picLocks noChangeAspect="1"/>
          </p:cNvPicPr>
          <p:nvPr/>
        </p:nvPicPr>
        <p:blipFill>
          <a:blip r:embed="rId2"/>
          <a:stretch>
            <a:fillRect/>
          </a:stretch>
        </p:blipFill>
        <p:spPr>
          <a:xfrm>
            <a:off x="957595" y="440434"/>
            <a:ext cx="3719562" cy="2807069"/>
          </a:xfrm>
          <a:prstGeom prst="rect">
            <a:avLst/>
          </a:prstGeom>
        </p:spPr>
      </p:pic>
      <p:sp>
        <p:nvSpPr>
          <p:cNvPr id="6" name="TextBox 5">
            <a:extLst>
              <a:ext uri="{FF2B5EF4-FFF2-40B4-BE49-F238E27FC236}">
                <a16:creationId xmlns:a16="http://schemas.microsoft.com/office/drawing/2014/main" id="{7A0A04C3-5A0B-5988-326C-E96E747F49E4}"/>
              </a:ext>
            </a:extLst>
          </p:cNvPr>
          <p:cNvSpPr txBox="1"/>
          <p:nvPr/>
        </p:nvSpPr>
        <p:spPr>
          <a:xfrm>
            <a:off x="1618297" y="1296494"/>
            <a:ext cx="2474843" cy="1200329"/>
          </a:xfrm>
          <a:prstGeom prst="rect">
            <a:avLst/>
          </a:prstGeom>
          <a:noFill/>
        </p:spPr>
        <p:txBody>
          <a:bodyPr wrap="square">
            <a:spAutoFit/>
          </a:bodyPr>
          <a:lstStyle/>
          <a:p>
            <a:pPr algn="just"/>
            <a:r>
              <a:rPr lang="en-US" sz="1800" b="1" dirty="0">
                <a:latin typeface="Work Sans" panose="020B0604020202020204" charset="0"/>
              </a:rPr>
              <a:t>Copper Wire (25 Gauge) – </a:t>
            </a:r>
            <a:r>
              <a:rPr lang="en-US" sz="1800" dirty="0">
                <a:latin typeface="Work Sans" panose="020B0604020202020204" charset="0"/>
              </a:rPr>
              <a:t>To make Coils for wireless power transmission</a:t>
            </a:r>
            <a:endParaRPr lang="en-US" sz="1800" b="1" dirty="0">
              <a:latin typeface="Work Sans" panose="020B0604020202020204" charset="0"/>
            </a:endParaRPr>
          </a:p>
        </p:txBody>
      </p:sp>
      <p:pic>
        <p:nvPicPr>
          <p:cNvPr id="7" name="Picture 6">
            <a:extLst>
              <a:ext uri="{FF2B5EF4-FFF2-40B4-BE49-F238E27FC236}">
                <a16:creationId xmlns:a16="http://schemas.microsoft.com/office/drawing/2014/main" id="{4D58377E-19E0-4A7C-9C97-14B73E408823}"/>
              </a:ext>
            </a:extLst>
          </p:cNvPr>
          <p:cNvPicPr>
            <a:picLocks noChangeAspect="1"/>
          </p:cNvPicPr>
          <p:nvPr/>
        </p:nvPicPr>
        <p:blipFill>
          <a:blip r:embed="rId3"/>
          <a:stretch>
            <a:fillRect/>
          </a:stretch>
        </p:blipFill>
        <p:spPr>
          <a:xfrm>
            <a:off x="4536486" y="586374"/>
            <a:ext cx="2334225" cy="2334225"/>
          </a:xfrm>
          <a:prstGeom prst="rect">
            <a:avLst/>
          </a:prstGeom>
        </p:spPr>
      </p:pic>
      <p:pic>
        <p:nvPicPr>
          <p:cNvPr id="8" name="Picture 7">
            <a:extLst>
              <a:ext uri="{FF2B5EF4-FFF2-40B4-BE49-F238E27FC236}">
                <a16:creationId xmlns:a16="http://schemas.microsoft.com/office/drawing/2014/main" id="{4D58377E-19E0-4A7C-9C97-14B73E408823}"/>
              </a:ext>
            </a:extLst>
          </p:cNvPr>
          <p:cNvPicPr>
            <a:picLocks noChangeAspect="1"/>
          </p:cNvPicPr>
          <p:nvPr/>
        </p:nvPicPr>
        <p:blipFill>
          <a:blip r:embed="rId3"/>
          <a:stretch>
            <a:fillRect/>
          </a:stretch>
        </p:blipFill>
        <p:spPr>
          <a:xfrm>
            <a:off x="5661370" y="542414"/>
            <a:ext cx="2334225" cy="2334225"/>
          </a:xfrm>
          <a:prstGeom prst="rect">
            <a:avLst/>
          </a:prstGeom>
        </p:spPr>
      </p:pic>
      <p:sp>
        <p:nvSpPr>
          <p:cNvPr id="10" name="TextBox 9">
            <a:extLst>
              <a:ext uri="{FF2B5EF4-FFF2-40B4-BE49-F238E27FC236}">
                <a16:creationId xmlns:a16="http://schemas.microsoft.com/office/drawing/2014/main" id="{531DBD09-4A40-E5C4-B172-2D898774D09D}"/>
              </a:ext>
            </a:extLst>
          </p:cNvPr>
          <p:cNvSpPr txBox="1"/>
          <p:nvPr/>
        </p:nvSpPr>
        <p:spPr>
          <a:xfrm>
            <a:off x="4214514" y="2822661"/>
            <a:ext cx="3781081" cy="369332"/>
          </a:xfrm>
          <a:prstGeom prst="rect">
            <a:avLst/>
          </a:prstGeom>
          <a:noFill/>
        </p:spPr>
        <p:txBody>
          <a:bodyPr wrap="square">
            <a:spAutoFit/>
          </a:bodyPr>
          <a:lstStyle/>
          <a:p>
            <a:pPr algn="ctr"/>
            <a:r>
              <a:rPr lang="en-US" sz="1800" i="1" dirty="0">
                <a:latin typeface="Work Sans" panose="020B0604020202020204" charset="0"/>
              </a:rPr>
              <a:t>Fig12. Batteries</a:t>
            </a:r>
          </a:p>
        </p:txBody>
      </p:sp>
      <p:pic>
        <p:nvPicPr>
          <p:cNvPr id="11" name="Picture 10" descr="Battery Snap (Cap) +9V | NUTTY ENGINEER">
            <a:extLst>
              <a:ext uri="{FF2B5EF4-FFF2-40B4-BE49-F238E27FC236}">
                <a16:creationId xmlns:a16="http://schemas.microsoft.com/office/drawing/2014/main" id="{1237990A-6E7C-477A-AE61-646F160012E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8" b="89778" l="5778" r="93333">
                        <a14:foregroundMark x1="5778" y1="32889" x2="14667" y2="36000"/>
                        <a14:foregroundMark x1="93333" y1="40889" x2="89333" y2="49333"/>
                      </a14:backgroundRemoval>
                    </a14:imgEffect>
                  </a14:imgLayer>
                </a14:imgProps>
              </a:ext>
              <a:ext uri="{28A0092B-C50C-407E-A947-70E740481C1C}">
                <a14:useLocalDpi xmlns:a14="http://schemas.microsoft.com/office/drawing/2010/main" val="0"/>
              </a:ext>
            </a:extLst>
          </a:blip>
          <a:srcRect/>
          <a:stretch>
            <a:fillRect/>
          </a:stretch>
        </p:blipFill>
        <p:spPr bwMode="auto">
          <a:xfrm>
            <a:off x="8524701" y="1444050"/>
            <a:ext cx="1563277" cy="15632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attery Snap (Cap) +9V | NUTTY ENGINEER">
            <a:extLst>
              <a:ext uri="{FF2B5EF4-FFF2-40B4-BE49-F238E27FC236}">
                <a16:creationId xmlns:a16="http://schemas.microsoft.com/office/drawing/2014/main" id="{1237990A-6E7C-477A-AE61-646F160012E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78" b="89778" l="5778" r="93333">
                        <a14:foregroundMark x1="5778" y1="32889" x2="14667" y2="36000"/>
                        <a14:foregroundMark x1="93333" y1="40889" x2="89333" y2="49333"/>
                      </a14:backgroundRemoval>
                    </a14:imgEffect>
                  </a14:imgLayer>
                </a14:imgProps>
              </a:ext>
              <a:ext uri="{28A0092B-C50C-407E-A947-70E740481C1C}">
                <a14:useLocalDpi xmlns:a14="http://schemas.microsoft.com/office/drawing/2010/main" val="0"/>
              </a:ext>
            </a:extLst>
          </a:blip>
          <a:srcRect/>
          <a:stretch>
            <a:fillRect/>
          </a:stretch>
        </p:blipFill>
        <p:spPr bwMode="auto">
          <a:xfrm>
            <a:off x="8736736" y="542414"/>
            <a:ext cx="1563277" cy="15632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FFA693A-827F-C49D-B6BF-312905E23825}"/>
              </a:ext>
            </a:extLst>
          </p:cNvPr>
          <p:cNvSpPr txBox="1"/>
          <p:nvPr/>
        </p:nvSpPr>
        <p:spPr>
          <a:xfrm>
            <a:off x="8100391" y="2878171"/>
            <a:ext cx="2971800" cy="369332"/>
          </a:xfrm>
          <a:prstGeom prst="rect">
            <a:avLst/>
          </a:prstGeom>
          <a:noFill/>
        </p:spPr>
        <p:txBody>
          <a:bodyPr wrap="square">
            <a:spAutoFit/>
          </a:bodyPr>
          <a:lstStyle/>
          <a:p>
            <a:pPr algn="ctr"/>
            <a:r>
              <a:rPr lang="en-US" sz="1800" i="1" dirty="0">
                <a:latin typeface="Work Sans" panose="020B0604020202020204" charset="0"/>
              </a:rPr>
              <a:t>Fig13. Battery Caps</a:t>
            </a:r>
          </a:p>
        </p:txBody>
      </p:sp>
      <p:sp>
        <p:nvSpPr>
          <p:cNvPr id="16" name="TextBox 15">
            <a:extLst>
              <a:ext uri="{FF2B5EF4-FFF2-40B4-BE49-F238E27FC236}">
                <a16:creationId xmlns:a16="http://schemas.microsoft.com/office/drawing/2014/main" id="{2D9C9420-83DB-C665-21D7-9C10BFFA9038}"/>
              </a:ext>
            </a:extLst>
          </p:cNvPr>
          <p:cNvSpPr txBox="1"/>
          <p:nvPr/>
        </p:nvSpPr>
        <p:spPr>
          <a:xfrm>
            <a:off x="2017276" y="3306541"/>
            <a:ext cx="1600200" cy="369332"/>
          </a:xfrm>
          <a:prstGeom prst="rect">
            <a:avLst/>
          </a:prstGeom>
          <a:noFill/>
        </p:spPr>
        <p:txBody>
          <a:bodyPr wrap="square">
            <a:spAutoFit/>
          </a:bodyPr>
          <a:lstStyle/>
          <a:p>
            <a:pPr algn="ctr"/>
            <a:r>
              <a:rPr lang="en-US" i="1" dirty="0">
                <a:latin typeface="Work Sans" panose="020B0604020202020204" charset="0"/>
              </a:rPr>
              <a:t>Fig11.</a:t>
            </a:r>
            <a:endParaRPr lang="en-US" sz="1800" i="1" dirty="0">
              <a:latin typeface="Work Sans" panose="020B0604020202020204" charset="0"/>
            </a:endParaRPr>
          </a:p>
        </p:txBody>
      </p:sp>
      <p:sp>
        <p:nvSpPr>
          <p:cNvPr id="18" name="TextBox 17">
            <a:extLst>
              <a:ext uri="{FF2B5EF4-FFF2-40B4-BE49-F238E27FC236}">
                <a16:creationId xmlns:a16="http://schemas.microsoft.com/office/drawing/2014/main" id="{EA17A543-71C3-1A18-ED57-44A1E98683DE}"/>
              </a:ext>
            </a:extLst>
          </p:cNvPr>
          <p:cNvSpPr txBox="1"/>
          <p:nvPr/>
        </p:nvSpPr>
        <p:spPr>
          <a:xfrm>
            <a:off x="-109331" y="3842432"/>
            <a:ext cx="3298136" cy="369332"/>
          </a:xfrm>
          <a:prstGeom prst="rect">
            <a:avLst/>
          </a:prstGeom>
          <a:noFill/>
        </p:spPr>
        <p:txBody>
          <a:bodyPr wrap="square">
            <a:spAutoFit/>
          </a:bodyPr>
          <a:lstStyle/>
          <a:p>
            <a:pPr algn="ctr"/>
            <a:r>
              <a:rPr lang="en-US" b="1" dirty="0">
                <a:latin typeface="Work Sans" panose="020B0604020202020204" charset="0"/>
              </a:rPr>
              <a:t>Software Component:</a:t>
            </a:r>
            <a:endParaRPr lang="en-US" sz="1800" b="1" dirty="0">
              <a:latin typeface="Work Sans" panose="020B0604020202020204" charset="0"/>
            </a:endParaRPr>
          </a:p>
        </p:txBody>
      </p:sp>
      <p:sp>
        <p:nvSpPr>
          <p:cNvPr id="20" name="TextBox 19">
            <a:extLst>
              <a:ext uri="{FF2B5EF4-FFF2-40B4-BE49-F238E27FC236}">
                <a16:creationId xmlns:a16="http://schemas.microsoft.com/office/drawing/2014/main" id="{A5F09257-5F9C-8326-CBE0-7D0A033DB8F8}"/>
              </a:ext>
            </a:extLst>
          </p:cNvPr>
          <p:cNvSpPr txBox="1"/>
          <p:nvPr/>
        </p:nvSpPr>
        <p:spPr>
          <a:xfrm>
            <a:off x="339081" y="4390781"/>
            <a:ext cx="3815798" cy="830997"/>
          </a:xfrm>
          <a:prstGeom prst="rect">
            <a:avLst/>
          </a:prstGeom>
          <a:noFill/>
        </p:spPr>
        <p:txBody>
          <a:bodyPr wrap="square">
            <a:spAutoFit/>
          </a:bodyPr>
          <a:lstStyle/>
          <a:p>
            <a:r>
              <a:rPr lang="en-US" sz="2400" dirty="0"/>
              <a:t>1. Arduino IDE</a:t>
            </a:r>
          </a:p>
          <a:p>
            <a:r>
              <a:rPr lang="en-US" sz="2400" dirty="0"/>
              <a:t>2. C++ Code for Arduino</a:t>
            </a:r>
          </a:p>
        </p:txBody>
      </p:sp>
      <p:pic>
        <p:nvPicPr>
          <p:cNvPr id="13" name="Google Shape;112;p15"/>
          <p:cNvPicPr preferRelativeResize="0">
            <a:picLocks/>
          </p:cNvPicPr>
          <p:nvPr/>
        </p:nvPicPr>
        <p:blipFill rotWithShape="1">
          <a:blip r:embed="rId6">
            <a:alphaModFix/>
          </a:blip>
          <a:srcRect/>
          <a:stretch>
            <a:fillRect/>
          </a:stretch>
        </p:blipFill>
        <p:spPr>
          <a:xfrm>
            <a:off x="0" y="17603"/>
            <a:ext cx="1174951" cy="1174951"/>
          </a:xfrm>
          <a:prstGeom prst="rect">
            <a:avLst/>
          </a:prstGeom>
          <a:noFill/>
          <a:ln>
            <a:noFill/>
          </a:ln>
        </p:spPr>
      </p:pic>
      <p:sp>
        <p:nvSpPr>
          <p:cNvPr id="2" name="Rectangle 1"/>
          <p:cNvSpPr/>
          <p:nvPr/>
        </p:nvSpPr>
        <p:spPr>
          <a:xfrm>
            <a:off x="5802284" y="26746"/>
            <a:ext cx="6928637" cy="369332"/>
          </a:xfrm>
          <a:prstGeom prst="rect">
            <a:avLst/>
          </a:prstGeom>
        </p:spPr>
        <p:txBody>
          <a:bodyPr wrap="square">
            <a:spAutoFit/>
          </a:bodyPr>
          <a:lstStyle/>
          <a:p>
            <a:pPr lvl="0">
              <a:buClr>
                <a:srgbClr val="000000"/>
              </a:buClr>
              <a:buSzPts val="1800"/>
            </a:pPr>
            <a:r>
              <a:rPr lang="en-US" b="1" dirty="0">
                <a:solidFill>
                  <a:schemeClr val="dk1"/>
                </a:solidFill>
                <a:latin typeface="Times New Roman"/>
                <a:ea typeface="Times New Roman"/>
                <a:cs typeface="Times New Roman"/>
                <a:sym typeface="Times New Roman"/>
              </a:rPr>
              <a:t>Madan Mohan </a:t>
            </a:r>
            <a:r>
              <a:rPr lang="en-US" b="1" dirty="0" err="1">
                <a:solidFill>
                  <a:schemeClr val="dk1"/>
                </a:solidFill>
                <a:latin typeface="Times New Roman"/>
                <a:ea typeface="Times New Roman"/>
                <a:cs typeface="Times New Roman"/>
                <a:sym typeface="Times New Roman"/>
              </a:rPr>
              <a:t>Malaviya</a:t>
            </a:r>
            <a:r>
              <a:rPr lang="en-US" b="1" dirty="0">
                <a:solidFill>
                  <a:schemeClr val="dk1"/>
                </a:solidFill>
                <a:latin typeface="Times New Roman"/>
                <a:ea typeface="Times New Roman"/>
                <a:cs typeface="Times New Roman"/>
                <a:sym typeface="Times New Roman"/>
              </a:rPr>
              <a:t> University Of Technology, Gorakhpur</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911528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2483</TotalTime>
  <Words>1344</Words>
  <Application>Microsoft Office PowerPoint</Application>
  <PresentationFormat>Widescreen</PresentationFormat>
  <Paragraphs>169</Paragraphs>
  <Slides>19</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Work Sans</vt:lpstr>
      <vt:lpstr>Office Theme</vt:lpstr>
      <vt:lpstr>EFFICIENT SOLAR BASED FAST WIRELESS VEHICLE CHARGING STATION</vt:lpstr>
      <vt:lpstr>Outline of Presentation</vt:lpstr>
      <vt:lpstr>Introduction</vt:lpstr>
      <vt:lpstr>Objective </vt:lpstr>
      <vt:lpstr>Literature review and Previous Existing Model </vt:lpstr>
      <vt:lpstr>Block Diagram  </vt:lpstr>
      <vt:lpstr>PowerPoint Presentation</vt:lpstr>
      <vt:lpstr>Technology and Components Used</vt:lpstr>
      <vt:lpstr>PowerPoint Presentation</vt:lpstr>
      <vt:lpstr>Arduino IDE: </vt:lpstr>
      <vt:lpstr>C++ Code For Arduino </vt:lpstr>
      <vt:lpstr>Uniqueness</vt:lpstr>
      <vt:lpstr>Feasibility of Product</vt:lpstr>
      <vt:lpstr>Conclusion and Future Scope  </vt:lpstr>
      <vt:lpstr>Layout</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dc:title>
  <dc:creator>FICE India</dc:creator>
  <cp:lastModifiedBy>anukalp bhardwaj</cp:lastModifiedBy>
  <cp:revision>76</cp:revision>
  <cp:lastPrinted>2024-08-10T22:16:25Z</cp:lastPrinted>
  <dcterms:created xsi:type="dcterms:W3CDTF">2016-09-14T11:08:53Z</dcterms:created>
  <dcterms:modified xsi:type="dcterms:W3CDTF">2024-08-10T22:20:27Z</dcterms:modified>
</cp:coreProperties>
</file>